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7" r:id="rId2"/>
    <p:sldId id="258" r:id="rId3"/>
    <p:sldId id="259" r:id="rId4"/>
    <p:sldId id="261" r:id="rId5"/>
    <p:sldId id="262" r:id="rId6"/>
    <p:sldId id="289" r:id="rId7"/>
    <p:sldId id="290" r:id="rId8"/>
    <p:sldId id="299" r:id="rId9"/>
    <p:sldId id="266" r:id="rId10"/>
    <p:sldId id="291" r:id="rId11"/>
    <p:sldId id="284" r:id="rId12"/>
    <p:sldId id="292" r:id="rId13"/>
    <p:sldId id="297" r:id="rId14"/>
    <p:sldId id="279" r:id="rId15"/>
  </p:sldIdLst>
  <p:sldSz cx="12192000" cy="6858000"/>
  <p:notesSz cx="6745288" cy="9882188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asper" initials="c" lastIdx="1" clrIdx="0">
    <p:extLst>
      <p:ext uri="{19B8F6BF-5375-455C-9EA6-DF929625EA0E}">
        <p15:presenceInfo xmlns:p15="http://schemas.microsoft.com/office/powerpoint/2012/main" userId="casp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2958" cy="4958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20769" y="0"/>
            <a:ext cx="2922958" cy="4958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570248-4A5E-4F4D-923B-97D8CA4B5070}" type="datetimeFigureOut">
              <a:rPr lang="tr-TR" smtClean="0"/>
              <a:t>8.03.2022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1235075"/>
            <a:ext cx="5929312" cy="33353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74529" y="4755803"/>
            <a:ext cx="5396230" cy="38911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9386364"/>
            <a:ext cx="2922958" cy="4958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20769" y="9386364"/>
            <a:ext cx="2922958" cy="4958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254F37-A22D-4FD3-814D-66E2425E12F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931609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ayt Görüntüsü Yer Tutucusu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Not Yer Tutucusu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tr-TR" altLang="tr-TR"/>
          </a:p>
        </p:txBody>
      </p:sp>
      <p:sp>
        <p:nvSpPr>
          <p:cNvPr id="45060" name="Slayt Numarası Yer Tutucusu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9392" indent="-29207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68296" indent="-233659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35614" indent="-233659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02932" indent="-233659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70251" indent="-23365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37569" indent="-23365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504886" indent="-23365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72205" indent="-23365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fld id="{893AE9D5-C74A-464B-A314-55A9925E2463}" type="slidenum">
              <a:rPr lang="tr-TR" altLang="tr-TR" smtClean="0"/>
              <a:pPr>
                <a:buFont typeface="Arial" panose="020B0604020202020204" pitchFamily="34" charset="0"/>
                <a:buChar char="•"/>
              </a:pPr>
              <a:t>3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33872048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ayt Görüntüsü Yer Tutucusu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Not Yer Tutucusu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tr-TR" altLang="tr-TR"/>
          </a:p>
        </p:txBody>
      </p:sp>
      <p:sp>
        <p:nvSpPr>
          <p:cNvPr id="45060" name="Slayt Numarası Yer Tutucusu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9392" indent="-29207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68296" indent="-233659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35614" indent="-233659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02932" indent="-233659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70251" indent="-23365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37569" indent="-23365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504886" indent="-23365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72205" indent="-23365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fld id="{893AE9D5-C74A-464B-A314-55A9925E2463}" type="slidenum">
              <a:rPr lang="tr-TR" altLang="tr-TR" smtClean="0"/>
              <a:pPr>
                <a:buFont typeface="Arial" panose="020B0604020202020204" pitchFamily="34" charset="0"/>
                <a:buChar char="•"/>
              </a:pPr>
              <a:t>12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11239692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ayt Görüntüsü Yer Tutucusu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Not Yer Tutucusu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tr-TR" altLang="tr-TR"/>
          </a:p>
        </p:txBody>
      </p:sp>
      <p:sp>
        <p:nvSpPr>
          <p:cNvPr id="45060" name="Slayt Numarası Yer Tutucusu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9392" indent="-29207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68296" indent="-233659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35614" indent="-233659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02932" indent="-233659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70251" indent="-23365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37569" indent="-23365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504886" indent="-23365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72205" indent="-23365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fld id="{893AE9D5-C74A-464B-A314-55A9925E2463}" type="slidenum">
              <a:rPr lang="tr-TR" altLang="tr-TR" smtClean="0"/>
              <a:pPr>
                <a:buFont typeface="Arial" panose="020B0604020202020204" pitchFamily="34" charset="0"/>
                <a:buChar char="•"/>
              </a:pPr>
              <a:t>13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41497448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ayt Görüntüsü Yer Tutucusu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Not Yer Tutucusu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tr-TR" altLang="tr-TR"/>
          </a:p>
        </p:txBody>
      </p:sp>
      <p:sp>
        <p:nvSpPr>
          <p:cNvPr id="45060" name="Slayt Numarası Yer Tutucusu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9392" indent="-29207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68296" indent="-233659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35614" indent="-233659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02932" indent="-233659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70251" indent="-23365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37569" indent="-23365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504886" indent="-23365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72205" indent="-23365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fld id="{893AE9D5-C74A-464B-A314-55A9925E2463}" type="slidenum">
              <a:rPr lang="tr-TR" altLang="tr-TR" smtClean="0"/>
              <a:pPr>
                <a:buFont typeface="Arial" panose="020B0604020202020204" pitchFamily="34" charset="0"/>
                <a:buChar char="•"/>
              </a:pPr>
              <a:t>14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26956219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ayt Görüntüsü Yer Tutucusu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Not Yer Tutucusu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tr-TR" altLang="tr-TR"/>
          </a:p>
        </p:txBody>
      </p:sp>
      <p:sp>
        <p:nvSpPr>
          <p:cNvPr id="45060" name="Slayt Numarası Yer Tutucusu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9392" indent="-29207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68296" indent="-233659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35614" indent="-233659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02932" indent="-233659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70251" indent="-23365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37569" indent="-23365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504886" indent="-23365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72205" indent="-23365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fld id="{893AE9D5-C74A-464B-A314-55A9925E2463}" type="slidenum">
              <a:rPr lang="tr-TR" altLang="tr-TR" smtClean="0"/>
              <a:pPr>
                <a:buFont typeface="Arial" panose="020B0604020202020204" pitchFamily="34" charset="0"/>
                <a:buChar char="•"/>
              </a:pPr>
              <a:t>4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32224265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ayt Görüntüsü Yer Tutucusu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Not Yer Tutucusu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tr-TR" altLang="tr-TR"/>
          </a:p>
        </p:txBody>
      </p:sp>
      <p:sp>
        <p:nvSpPr>
          <p:cNvPr id="45060" name="Slayt Numarası Yer Tutucusu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9392" indent="-29207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68296" indent="-233659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35614" indent="-233659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02932" indent="-233659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70251" indent="-23365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37569" indent="-23365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504886" indent="-23365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72205" indent="-23365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fld id="{893AE9D5-C74A-464B-A314-55A9925E2463}" type="slidenum">
              <a:rPr lang="tr-TR" altLang="tr-TR" smtClean="0"/>
              <a:pPr>
                <a:buFont typeface="Arial" panose="020B0604020202020204" pitchFamily="34" charset="0"/>
                <a:buChar char="•"/>
              </a:pPr>
              <a:t>5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25508459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ayt Görüntüsü Yer Tutucusu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Not Yer Tutucusu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tr-TR" altLang="tr-TR"/>
          </a:p>
        </p:txBody>
      </p:sp>
      <p:sp>
        <p:nvSpPr>
          <p:cNvPr id="45060" name="Slayt Numarası Yer Tutucusu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9392" indent="-29207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68296" indent="-233659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35614" indent="-233659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02932" indent="-233659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70251" indent="-23365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37569" indent="-23365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504886" indent="-23365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72205" indent="-23365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fld id="{893AE9D5-C74A-464B-A314-55A9925E2463}" type="slidenum">
              <a:rPr lang="tr-TR" altLang="tr-TR" smtClean="0"/>
              <a:pPr>
                <a:buFont typeface="Arial" panose="020B0604020202020204" pitchFamily="34" charset="0"/>
                <a:buChar char="•"/>
              </a:pPr>
              <a:t>6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37221213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ayt Görüntüsü Yer Tutucusu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Not Yer Tutucusu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tr-TR" altLang="tr-TR"/>
          </a:p>
        </p:txBody>
      </p:sp>
      <p:sp>
        <p:nvSpPr>
          <p:cNvPr id="45060" name="Slayt Numarası Yer Tutucusu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9392" indent="-29207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68296" indent="-233659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35614" indent="-233659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02932" indent="-233659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70251" indent="-23365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37569" indent="-23365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504886" indent="-23365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72205" indent="-23365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fld id="{893AE9D5-C74A-464B-A314-55A9925E2463}" type="slidenum">
              <a:rPr lang="tr-TR" altLang="tr-TR" smtClean="0"/>
              <a:pPr>
                <a:buFont typeface="Arial" panose="020B0604020202020204" pitchFamily="34" charset="0"/>
                <a:buChar char="•"/>
              </a:pPr>
              <a:t>7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26027597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ayt Görüntüsü Yer Tutucusu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Not Yer Tutucusu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tr-TR" altLang="tr-TR"/>
          </a:p>
        </p:txBody>
      </p:sp>
      <p:sp>
        <p:nvSpPr>
          <p:cNvPr id="45060" name="Slayt Numarası Yer Tutucusu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9392" indent="-29207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68296" indent="-233659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35614" indent="-233659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02932" indent="-233659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70251" indent="-23365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37569" indent="-23365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504886" indent="-23365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72205" indent="-23365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fld id="{893AE9D5-C74A-464B-A314-55A9925E2463}" type="slidenum">
              <a:rPr lang="tr-TR" altLang="tr-TR" smtClean="0"/>
              <a:pPr>
                <a:buFont typeface="Arial" panose="020B0604020202020204" pitchFamily="34" charset="0"/>
                <a:buChar char="•"/>
              </a:pPr>
              <a:t>8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24742116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ayt Görüntüsü Yer Tutucusu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Not Yer Tutucusu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tr-TR" altLang="tr-TR"/>
          </a:p>
        </p:txBody>
      </p:sp>
      <p:sp>
        <p:nvSpPr>
          <p:cNvPr id="45060" name="Slayt Numarası Yer Tutucusu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9392" indent="-29207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68296" indent="-233659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35614" indent="-233659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02932" indent="-233659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70251" indent="-23365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37569" indent="-23365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504886" indent="-23365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72205" indent="-23365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fld id="{893AE9D5-C74A-464B-A314-55A9925E2463}" type="slidenum">
              <a:rPr lang="tr-TR" altLang="tr-TR" smtClean="0"/>
              <a:pPr>
                <a:buFont typeface="Arial" panose="020B0604020202020204" pitchFamily="34" charset="0"/>
                <a:buChar char="•"/>
              </a:pPr>
              <a:t>9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33925232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ayt Görüntüsü Yer Tutucusu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Not Yer Tutucusu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tr-TR" altLang="tr-TR"/>
          </a:p>
        </p:txBody>
      </p:sp>
      <p:sp>
        <p:nvSpPr>
          <p:cNvPr id="45060" name="Slayt Numarası Yer Tutucusu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9392" indent="-29207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68296" indent="-233659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35614" indent="-233659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02932" indent="-233659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70251" indent="-23365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37569" indent="-23365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504886" indent="-23365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72205" indent="-23365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fld id="{893AE9D5-C74A-464B-A314-55A9925E2463}" type="slidenum">
              <a:rPr lang="tr-TR" altLang="tr-TR" smtClean="0"/>
              <a:pPr>
                <a:buFont typeface="Arial" panose="020B0604020202020204" pitchFamily="34" charset="0"/>
                <a:buChar char="•"/>
              </a:pPr>
              <a:t>10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9897794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ayt Görüntüsü Yer Tutucusu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Not Yer Tutucusu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tr-TR" altLang="tr-TR"/>
          </a:p>
        </p:txBody>
      </p:sp>
      <p:sp>
        <p:nvSpPr>
          <p:cNvPr id="45060" name="Slayt Numarası Yer Tutucusu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9392" indent="-29207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68296" indent="-233659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35614" indent="-233659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02932" indent="-233659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70251" indent="-23365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37569" indent="-23365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504886" indent="-23365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72205" indent="-23365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fld id="{893AE9D5-C74A-464B-A314-55A9925E2463}" type="slidenum">
              <a:rPr lang="tr-TR" altLang="tr-TR" smtClean="0"/>
              <a:pPr>
                <a:buFont typeface="Arial" panose="020B0604020202020204" pitchFamily="34" charset="0"/>
                <a:buChar char="•"/>
              </a:pPr>
              <a:t>11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21232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7CD0C-729E-42B3-A30B-96AE3F2DE660}" type="datetimeFigureOut">
              <a:rPr lang="tr-TR" smtClean="0"/>
              <a:t>8.03.2022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4FF16-7699-4D8D-AA72-5207C5A3994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947957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7CD0C-729E-42B3-A30B-96AE3F2DE660}" type="datetimeFigureOut">
              <a:rPr lang="tr-TR" smtClean="0"/>
              <a:t>8.03.2022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4FF16-7699-4D8D-AA72-5207C5A3994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152204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7CD0C-729E-42B3-A30B-96AE3F2DE660}" type="datetimeFigureOut">
              <a:rPr lang="tr-TR" smtClean="0"/>
              <a:t>8.03.2022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4FF16-7699-4D8D-AA72-5207C5A3994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00789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 main titl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06335" y="532985"/>
            <a:ext cx="10515600" cy="613955"/>
          </a:xfrm>
          <a:prstGeom prst="rect">
            <a:avLst/>
          </a:prstGeom>
        </p:spPr>
        <p:txBody>
          <a:bodyPr lIns="0" tIns="0" rIns="0" bIns="0"/>
          <a:lstStyle>
            <a:lvl1pPr>
              <a:defRPr sz="3600">
                <a:solidFill>
                  <a:srgbClr val="76717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altLang="ko-KR"/>
              <a:t>Slide main title</a:t>
            </a:r>
            <a:endParaRPr lang="en-US" dirty="0"/>
          </a:p>
        </p:txBody>
      </p:sp>
      <p:sp>
        <p:nvSpPr>
          <p:cNvPr id="24" name="텍스트 개체 틀 23"/>
          <p:cNvSpPr>
            <a:spLocks noGrp="1"/>
          </p:cNvSpPr>
          <p:nvPr>
            <p:ph type="body" sz="quarter" idx="10" hasCustomPrompt="1"/>
          </p:nvPr>
        </p:nvSpPr>
        <p:spPr>
          <a:xfrm>
            <a:off x="906335" y="1005156"/>
            <a:ext cx="9000067" cy="18511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00" baseline="0">
                <a:solidFill>
                  <a:schemeClr val="bg2">
                    <a:lumMod val="7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altLang="ko-KR"/>
              <a:t>Slide sub title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62670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7CD0C-729E-42B3-A30B-96AE3F2DE660}" type="datetimeFigureOut">
              <a:rPr lang="tr-TR" smtClean="0"/>
              <a:t>8.03.2022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4FF16-7699-4D8D-AA72-5207C5A3994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767771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7CD0C-729E-42B3-A30B-96AE3F2DE660}" type="datetimeFigureOut">
              <a:rPr lang="tr-TR" smtClean="0"/>
              <a:t>8.03.2022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4FF16-7699-4D8D-AA72-5207C5A3994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261294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7CD0C-729E-42B3-A30B-96AE3F2DE660}" type="datetimeFigureOut">
              <a:rPr lang="tr-TR" smtClean="0"/>
              <a:t>8.03.2022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4FF16-7699-4D8D-AA72-5207C5A3994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002989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7CD0C-729E-42B3-A30B-96AE3F2DE660}" type="datetimeFigureOut">
              <a:rPr lang="tr-TR" smtClean="0"/>
              <a:t>8.03.2022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4FF16-7699-4D8D-AA72-5207C5A3994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673887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7CD0C-729E-42B3-A30B-96AE3F2DE660}" type="datetimeFigureOut">
              <a:rPr lang="tr-TR" smtClean="0"/>
              <a:t>8.03.2022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4FF16-7699-4D8D-AA72-5207C5A3994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526108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7CD0C-729E-42B3-A30B-96AE3F2DE660}" type="datetimeFigureOut">
              <a:rPr lang="tr-TR" smtClean="0"/>
              <a:t>8.03.2022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4FF16-7699-4D8D-AA72-5207C5A3994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167089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7CD0C-729E-42B3-A30B-96AE3F2DE660}" type="datetimeFigureOut">
              <a:rPr lang="tr-TR" smtClean="0"/>
              <a:t>8.03.2022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4FF16-7699-4D8D-AA72-5207C5A3994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014655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7CD0C-729E-42B3-A30B-96AE3F2DE660}" type="datetimeFigureOut">
              <a:rPr lang="tr-TR" smtClean="0"/>
              <a:t>8.03.2022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4FF16-7699-4D8D-AA72-5207C5A3994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490419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57CD0C-729E-42B3-A30B-96AE3F2DE660}" type="datetimeFigureOut">
              <a:rPr lang="tr-TR" smtClean="0"/>
              <a:t>8.03.2022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A4FF16-7699-4D8D-AA72-5207C5A3994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417941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Resim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75"/>
          <a:stretch/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3" name="자유형 7"/>
          <p:cNvSpPr/>
          <p:nvPr/>
        </p:nvSpPr>
        <p:spPr>
          <a:xfrm>
            <a:off x="-3" y="0"/>
            <a:ext cx="12192004" cy="6858000"/>
          </a:xfrm>
          <a:custGeom>
            <a:avLst/>
            <a:gdLst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858000">
                <a:moveTo>
                  <a:pt x="0" y="0"/>
                </a:moveTo>
                <a:lnTo>
                  <a:pt x="9144000" y="0"/>
                </a:lnTo>
                <a:lnTo>
                  <a:pt x="9144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2D2C38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16" name="직사각형 61"/>
          <p:cNvSpPr/>
          <p:nvPr/>
        </p:nvSpPr>
        <p:spPr>
          <a:xfrm>
            <a:off x="3834756" y="3750833"/>
            <a:ext cx="4522477" cy="3107167"/>
          </a:xfrm>
          <a:prstGeom prst="rect">
            <a:avLst/>
          </a:prstGeom>
          <a:pattFill prst="dkDnDiag">
            <a:fgClr>
              <a:srgbClr val="2B5B7F"/>
            </a:fgClr>
            <a:bgClr>
              <a:srgbClr val="2E6D8B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1"/>
            <a:endParaRPr lang="ko-KR" altLang="en-US">
              <a:solidFill>
                <a:prstClr val="white"/>
              </a:solidFill>
              <a:latin typeface="Calibri" panose="020F0502020204030204"/>
              <a:ea typeface="맑은 고딕" panose="020B0503020000020004" pitchFamily="34" charset="-127"/>
            </a:endParaRPr>
          </a:p>
        </p:txBody>
      </p:sp>
      <p:cxnSp>
        <p:nvCxnSpPr>
          <p:cNvPr id="24" name="직선 연결선 32"/>
          <p:cNvCxnSpPr/>
          <p:nvPr/>
        </p:nvCxnSpPr>
        <p:spPr>
          <a:xfrm flipV="1">
            <a:off x="3769039" y="0"/>
            <a:ext cx="0" cy="2954216"/>
          </a:xfrm>
          <a:prstGeom prst="line">
            <a:avLst/>
          </a:prstGeom>
          <a:ln w="3175">
            <a:solidFill>
              <a:srgbClr val="5D9D92">
                <a:alpha val="31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직선 연결선 37"/>
          <p:cNvCxnSpPr/>
          <p:nvPr/>
        </p:nvCxnSpPr>
        <p:spPr>
          <a:xfrm flipH="1">
            <a:off x="-3" y="3753911"/>
            <a:ext cx="12192004" cy="0"/>
          </a:xfrm>
          <a:prstGeom prst="line">
            <a:avLst/>
          </a:prstGeom>
          <a:ln w="3175">
            <a:solidFill>
              <a:schemeClr val="bg1">
                <a:alpha val="31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2" name="Grup 41"/>
          <p:cNvGrpSpPr/>
          <p:nvPr/>
        </p:nvGrpSpPr>
        <p:grpSpPr>
          <a:xfrm>
            <a:off x="5414963" y="2027264"/>
            <a:ext cx="1230312" cy="1227137"/>
            <a:chOff x="5414963" y="2027264"/>
            <a:chExt cx="1230312" cy="1227137"/>
          </a:xfrm>
        </p:grpSpPr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BA08119C-EBEF-5842-B2E4-5B39CD622A9E}"/>
                </a:ext>
              </a:extLst>
            </p:cNvPr>
            <p:cNvSpPr/>
            <p:nvPr/>
          </p:nvSpPr>
          <p:spPr bwMode="auto">
            <a:xfrm>
              <a:off x="5414963" y="2027264"/>
              <a:ext cx="1230312" cy="1227137"/>
            </a:xfrm>
            <a:prstGeom prst="ellipse">
              <a:avLst/>
            </a:prstGeom>
            <a:solidFill>
              <a:srgbClr val="2B5B7F">
                <a:alpha val="6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tr-TR"/>
            </a:p>
          </p:txBody>
        </p:sp>
        <p:pic>
          <p:nvPicPr>
            <p:cNvPr id="32" name="Resim 5"/>
            <p:cNvPicPr>
              <a:picLocks noChangeAspect="1" noChangeArrowheads="1"/>
            </p:cNvPicPr>
            <p:nvPr/>
          </p:nvPicPr>
          <p:blipFill>
            <a:blip r:embed="rId3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18442" y="2136519"/>
              <a:ext cx="1013540" cy="10135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3" name="Metin kutusu 25"/>
          <p:cNvSpPr txBox="1">
            <a:spLocks noChangeArrowheads="1"/>
          </p:cNvSpPr>
          <p:nvPr/>
        </p:nvSpPr>
        <p:spPr bwMode="auto">
          <a:xfrm>
            <a:off x="3834756" y="4199027"/>
            <a:ext cx="452247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tr-TR" altLang="tr-TR" sz="3600" b="1" dirty="0" smtClean="0">
                <a:solidFill>
                  <a:schemeClr val="bg1"/>
                </a:solidFill>
              </a:rPr>
              <a:t>SİİRT </a:t>
            </a:r>
            <a:r>
              <a:rPr lang="tr-TR" altLang="tr-TR" sz="3600" b="1" dirty="0">
                <a:solidFill>
                  <a:schemeClr val="bg1"/>
                </a:solidFill>
              </a:rPr>
              <a:t>VALİLİĞİ</a:t>
            </a:r>
          </a:p>
        </p:txBody>
      </p:sp>
      <p:grpSp>
        <p:nvGrpSpPr>
          <p:cNvPr id="43" name="Grup 42"/>
          <p:cNvGrpSpPr/>
          <p:nvPr/>
        </p:nvGrpSpPr>
        <p:grpSpPr>
          <a:xfrm>
            <a:off x="3834756" y="5928653"/>
            <a:ext cx="4522478" cy="409575"/>
            <a:chOff x="3834756" y="5820011"/>
            <a:chExt cx="4522478" cy="409575"/>
          </a:xfrm>
        </p:grpSpPr>
        <p:sp>
          <p:nvSpPr>
            <p:cNvPr id="34" name="Metin kutusu 31">
              <a:extLst>
                <a:ext uri="{FF2B5EF4-FFF2-40B4-BE49-F238E27FC236}">
                  <a16:creationId xmlns:a16="http://schemas.microsoft.com/office/drawing/2014/main" id="{304FBA2C-7B5D-3945-8656-443C5E5F8E8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34756" y="5856587"/>
              <a:ext cx="4522477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None/>
                <a:defRPr/>
              </a:pPr>
              <a:r>
                <a:rPr lang="tr-TR" altLang="tr-TR" sz="1600" b="1">
                  <a:solidFill>
                    <a:schemeClr val="bg1"/>
                  </a:solidFill>
                  <a:latin typeface="+mn-lt"/>
                </a:rPr>
                <a:t> 2021 </a:t>
              </a:r>
              <a:r>
                <a:rPr lang="tr-TR" altLang="tr-TR" sz="1600" b="1" dirty="0">
                  <a:solidFill>
                    <a:schemeClr val="bg1"/>
                  </a:solidFill>
                  <a:latin typeface="+mn-lt"/>
                </a:rPr>
                <a:t>YILI </a:t>
              </a:r>
              <a:r>
                <a:rPr lang="tr-TR" altLang="tr-TR" sz="1600" b="1" dirty="0">
                  <a:solidFill>
                    <a:schemeClr val="bg1"/>
                  </a:solidFill>
                </a:rPr>
                <a:t>ÇALIŞMA PLANI FAALİYETLERİ/PROJELERİ</a:t>
              </a:r>
              <a:endParaRPr lang="tr-TR" altLang="tr-TR" sz="1600" b="1" dirty="0">
                <a:solidFill>
                  <a:schemeClr val="bg1"/>
                </a:solidFill>
                <a:cs typeface="Tahoma" panose="020B0604030504040204" pitchFamily="34" charset="0"/>
              </a:endParaRPr>
            </a:p>
          </p:txBody>
        </p:sp>
        <p:grpSp>
          <p:nvGrpSpPr>
            <p:cNvPr id="40" name="Grup 39"/>
            <p:cNvGrpSpPr/>
            <p:nvPr/>
          </p:nvGrpSpPr>
          <p:grpSpPr>
            <a:xfrm>
              <a:off x="3834760" y="5820011"/>
              <a:ext cx="4522474" cy="409575"/>
              <a:chOff x="3834760" y="5820011"/>
              <a:chExt cx="4522474" cy="409575"/>
            </a:xfrm>
          </p:grpSpPr>
          <p:cxnSp>
            <p:nvCxnSpPr>
              <p:cNvPr id="35" name="직선 연결선 37"/>
              <p:cNvCxnSpPr/>
              <p:nvPr/>
            </p:nvCxnSpPr>
            <p:spPr>
              <a:xfrm flipH="1">
                <a:off x="3834760" y="5820011"/>
                <a:ext cx="4522474" cy="0"/>
              </a:xfrm>
              <a:prstGeom prst="line">
                <a:avLst/>
              </a:prstGeom>
              <a:ln w="19050">
                <a:solidFill>
                  <a:schemeClr val="bg1">
                    <a:alpha val="31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직선 연결선 37"/>
              <p:cNvCxnSpPr/>
              <p:nvPr/>
            </p:nvCxnSpPr>
            <p:spPr>
              <a:xfrm flipH="1">
                <a:off x="3834760" y="6229586"/>
                <a:ext cx="4522474" cy="0"/>
              </a:xfrm>
              <a:prstGeom prst="line">
                <a:avLst/>
              </a:prstGeom>
              <a:ln w="19050">
                <a:solidFill>
                  <a:schemeClr val="bg1">
                    <a:alpha val="31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3851370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034" name="Grup 7"/>
          <p:cNvGrpSpPr>
            <a:grpSpLocks/>
          </p:cNvGrpSpPr>
          <p:nvPr/>
        </p:nvGrpSpPr>
        <p:grpSpPr bwMode="auto">
          <a:xfrm>
            <a:off x="-84138" y="0"/>
            <a:ext cx="12276138" cy="6861175"/>
            <a:chOff x="0" y="-3175"/>
            <a:chExt cx="12276306" cy="6861175"/>
          </a:xfrm>
        </p:grpSpPr>
        <p:sp>
          <p:nvSpPr>
            <p:cNvPr id="9" name="Dikdörtgen 8">
              <a:extLst>
                <a:ext uri="{FF2B5EF4-FFF2-40B4-BE49-F238E27FC236}">
                  <a16:creationId xmlns:a16="http://schemas.microsoft.com/office/drawing/2014/main" id="{46371DE6-B846-F240-8F01-4966D9656FAA}"/>
                </a:ext>
              </a:extLst>
            </p:cNvPr>
            <p:cNvSpPr/>
            <p:nvPr/>
          </p:nvSpPr>
          <p:spPr>
            <a:xfrm>
              <a:off x="0" y="579438"/>
              <a:ext cx="12192167" cy="6278562"/>
            </a:xfrm>
            <a:prstGeom prst="rect">
              <a:avLst/>
            </a:prstGeom>
            <a:pattFill prst="dkUpDiag">
              <a:fgClr>
                <a:schemeClr val="bg2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itchFamily="34" charset="0"/>
                <a:buChar char="•"/>
                <a:defRPr sz="28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fontAlgn="auto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tr-TR" altLang="tr-TR" sz="1800">
                <a:solidFill>
                  <a:srgbClr val="FF9F1B"/>
                </a:solidFill>
              </a:endParaRPr>
            </a:p>
          </p:txBody>
        </p:sp>
        <p:sp>
          <p:nvSpPr>
            <p:cNvPr id="10" name="Dik Üçgen 9">
              <a:extLst>
                <a:ext uri="{FF2B5EF4-FFF2-40B4-BE49-F238E27FC236}">
                  <a16:creationId xmlns:a16="http://schemas.microsoft.com/office/drawing/2014/main" id="{AC51EC52-B5B5-B441-B539-24D4BBA72C65}"/>
                </a:ext>
              </a:extLst>
            </p:cNvPr>
            <p:cNvSpPr/>
            <p:nvPr/>
          </p:nvSpPr>
          <p:spPr>
            <a:xfrm>
              <a:off x="0" y="2606675"/>
              <a:ext cx="4251383" cy="4251325"/>
            </a:xfrm>
            <a:prstGeom prst="rtTriangle">
              <a:avLst/>
            </a:prstGeom>
            <a:solidFill>
              <a:srgbClr val="2E539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tr-TR"/>
            </a:p>
          </p:txBody>
        </p:sp>
        <p:sp>
          <p:nvSpPr>
            <p:cNvPr id="11" name="Dikdörtgen 10">
              <a:extLst>
                <a:ext uri="{FF2B5EF4-FFF2-40B4-BE49-F238E27FC236}">
                  <a16:creationId xmlns:a16="http://schemas.microsoft.com/office/drawing/2014/main" id="{A3838AA0-BA5C-004B-855A-ED3BD74C9CBA}"/>
                </a:ext>
              </a:extLst>
            </p:cNvPr>
            <p:cNvSpPr/>
            <p:nvPr/>
          </p:nvSpPr>
          <p:spPr>
            <a:xfrm>
              <a:off x="184153" y="836613"/>
              <a:ext cx="11819100" cy="585628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itchFamily="34" charset="0"/>
                <a:buChar char="•"/>
                <a:defRPr sz="28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fontAlgn="auto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tr-TR" altLang="tr-TR" sz="1800">
                <a:solidFill>
                  <a:srgbClr val="FFFFFF"/>
                </a:solidFill>
              </a:endParaRPr>
            </a:p>
          </p:txBody>
        </p:sp>
        <p:sp>
          <p:nvSpPr>
            <p:cNvPr id="44106" name="Slide Number Placeholder 1"/>
            <p:cNvSpPr txBox="1">
              <a:spLocks noChangeArrowheads="1"/>
            </p:cNvSpPr>
            <p:nvPr/>
          </p:nvSpPr>
          <p:spPr bwMode="auto">
            <a:xfrm>
              <a:off x="11555413" y="6350000"/>
              <a:ext cx="636587" cy="269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685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tr-TR" sz="1200" b="1">
                <a:solidFill>
                  <a:schemeClr val="bg1"/>
                </a:solidFill>
              </a:endParaRPr>
            </a:p>
          </p:txBody>
        </p:sp>
        <p:sp>
          <p:nvSpPr>
            <p:cNvPr id="13" name="Yuvarlatılmış Dikdörtgen 12">
              <a:extLst>
                <a:ext uri="{FF2B5EF4-FFF2-40B4-BE49-F238E27FC236}">
                  <a16:creationId xmlns:a16="http://schemas.microsoft.com/office/drawing/2014/main" id="{C2222958-7A2A-E147-8411-7EAC32FA8E6B}"/>
                </a:ext>
              </a:extLst>
            </p:cNvPr>
            <p:cNvSpPr/>
            <p:nvPr/>
          </p:nvSpPr>
          <p:spPr>
            <a:xfrm>
              <a:off x="11566683" y="6361113"/>
              <a:ext cx="709623" cy="295275"/>
            </a:xfrm>
            <a:prstGeom prst="roundRect">
              <a:avLst/>
            </a:prstGeom>
            <a:solidFill>
              <a:srgbClr val="2E549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tr-TR"/>
            </a:p>
          </p:txBody>
        </p:sp>
        <p:sp>
          <p:nvSpPr>
            <p:cNvPr id="44108" name="Slide Number Placeholder 1"/>
            <p:cNvSpPr txBox="1">
              <a:spLocks noChangeArrowheads="1"/>
            </p:cNvSpPr>
            <p:nvPr/>
          </p:nvSpPr>
          <p:spPr bwMode="auto">
            <a:xfrm>
              <a:off x="11574869" y="6379184"/>
              <a:ext cx="636587" cy="269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685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fld id="{4D8A4677-7F6D-4CAF-BD0D-5CD335626015}" type="slidenum">
                <a:rPr lang="en-US" altLang="tr-TR" sz="1200" b="1">
                  <a:solidFill>
                    <a:schemeClr val="bg1"/>
                  </a:solidFill>
                </a:rPr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t>10</a:t>
              </a:fld>
              <a:endParaRPr lang="en-US" altLang="tr-TR" sz="1200" b="1">
                <a:solidFill>
                  <a:schemeClr val="bg1"/>
                </a:solidFill>
              </a:endParaRPr>
            </a:p>
          </p:txBody>
        </p:sp>
        <p:sp>
          <p:nvSpPr>
            <p:cNvPr id="15" name="Dikdörtgen 11">
              <a:extLst>
                <a:ext uri="{FF2B5EF4-FFF2-40B4-BE49-F238E27FC236}">
                  <a16:creationId xmlns:a16="http://schemas.microsoft.com/office/drawing/2014/main" id="{6B46EE23-2026-0542-B9D4-871984F532E0}"/>
                </a:ext>
              </a:extLst>
            </p:cNvPr>
            <p:cNvSpPr/>
            <p:nvPr/>
          </p:nvSpPr>
          <p:spPr>
            <a:xfrm>
              <a:off x="1838350" y="485775"/>
              <a:ext cx="8515467" cy="260350"/>
            </a:xfrm>
            <a:custGeom>
              <a:avLst/>
              <a:gdLst>
                <a:gd name="connsiteX0" fmla="*/ 0 w 8516203"/>
                <a:gd name="connsiteY0" fmla="*/ 0 h 260224"/>
                <a:gd name="connsiteX1" fmla="*/ 8516203 w 8516203"/>
                <a:gd name="connsiteY1" fmla="*/ 0 h 260224"/>
                <a:gd name="connsiteX2" fmla="*/ 8516203 w 8516203"/>
                <a:gd name="connsiteY2" fmla="*/ 260224 h 260224"/>
                <a:gd name="connsiteX3" fmla="*/ 0 w 8516203"/>
                <a:gd name="connsiteY3" fmla="*/ 260224 h 260224"/>
                <a:gd name="connsiteX4" fmla="*/ 0 w 8516203"/>
                <a:gd name="connsiteY4" fmla="*/ 0 h 260224"/>
                <a:gd name="connsiteX0" fmla="*/ 0 w 8516203"/>
                <a:gd name="connsiteY0" fmla="*/ 0 h 260224"/>
                <a:gd name="connsiteX1" fmla="*/ 8516203 w 8516203"/>
                <a:gd name="connsiteY1" fmla="*/ 0 h 260224"/>
                <a:gd name="connsiteX2" fmla="*/ 8516203 w 8516203"/>
                <a:gd name="connsiteY2" fmla="*/ 260224 h 260224"/>
                <a:gd name="connsiteX3" fmla="*/ 293427 w 8516203"/>
                <a:gd name="connsiteY3" fmla="*/ 260224 h 260224"/>
                <a:gd name="connsiteX4" fmla="*/ 0 w 8516203"/>
                <a:gd name="connsiteY4" fmla="*/ 0 h 260224"/>
                <a:gd name="connsiteX0" fmla="*/ 0 w 8516203"/>
                <a:gd name="connsiteY0" fmla="*/ 0 h 260224"/>
                <a:gd name="connsiteX1" fmla="*/ 8516203 w 8516203"/>
                <a:gd name="connsiteY1" fmla="*/ 0 h 260224"/>
                <a:gd name="connsiteX2" fmla="*/ 8134066 w 8516203"/>
                <a:gd name="connsiteY2" fmla="*/ 260224 h 260224"/>
                <a:gd name="connsiteX3" fmla="*/ 293427 w 8516203"/>
                <a:gd name="connsiteY3" fmla="*/ 260224 h 260224"/>
                <a:gd name="connsiteX4" fmla="*/ 0 w 8516203"/>
                <a:gd name="connsiteY4" fmla="*/ 0 h 260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16203" h="260224">
                  <a:moveTo>
                    <a:pt x="0" y="0"/>
                  </a:moveTo>
                  <a:lnTo>
                    <a:pt x="8516203" y="0"/>
                  </a:lnTo>
                  <a:lnTo>
                    <a:pt x="8134066" y="260224"/>
                  </a:lnTo>
                  <a:lnTo>
                    <a:pt x="293427" y="2602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tr-TR">
                <a:solidFill>
                  <a:srgbClr val="44546A"/>
                </a:solidFill>
              </a:endParaRPr>
            </a:p>
          </p:txBody>
        </p:sp>
        <p:sp>
          <p:nvSpPr>
            <p:cNvPr id="16" name="Dikdörtgen 15">
              <a:extLst>
                <a:ext uri="{FF2B5EF4-FFF2-40B4-BE49-F238E27FC236}">
                  <a16:creationId xmlns:a16="http://schemas.microsoft.com/office/drawing/2014/main" id="{6A8EA7B9-F1C4-D84C-802D-45DFF80AAB02}"/>
                </a:ext>
              </a:extLst>
            </p:cNvPr>
            <p:cNvSpPr/>
            <p:nvPr/>
          </p:nvSpPr>
          <p:spPr>
            <a:xfrm>
              <a:off x="0" y="0"/>
              <a:ext cx="12192167" cy="615950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tr-TR">
                <a:solidFill>
                  <a:srgbClr val="44546A"/>
                </a:solidFill>
              </a:endParaRPr>
            </a:p>
          </p:txBody>
        </p:sp>
        <p:sp>
          <p:nvSpPr>
            <p:cNvPr id="17" name="Dikdörtgen 16">
              <a:extLst>
                <a:ext uri="{FF2B5EF4-FFF2-40B4-BE49-F238E27FC236}">
                  <a16:creationId xmlns:a16="http://schemas.microsoft.com/office/drawing/2014/main" id="{A1915795-C210-4344-B114-1C9EB3855B5B}"/>
                </a:ext>
              </a:extLst>
            </p:cNvPr>
            <p:cNvSpPr/>
            <p:nvPr/>
          </p:nvSpPr>
          <p:spPr>
            <a:xfrm>
              <a:off x="0" y="-3175"/>
              <a:ext cx="12192167" cy="120650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tr-TR">
                <a:solidFill>
                  <a:srgbClr val="44546A"/>
                </a:solidFill>
              </a:endParaRPr>
            </a:p>
          </p:txBody>
        </p:sp>
        <p:grpSp>
          <p:nvGrpSpPr>
            <p:cNvPr id="44112" name="Grup 17"/>
            <p:cNvGrpSpPr>
              <a:grpSpLocks/>
            </p:cNvGrpSpPr>
            <p:nvPr/>
          </p:nvGrpSpPr>
          <p:grpSpPr bwMode="auto">
            <a:xfrm>
              <a:off x="10853738" y="173038"/>
              <a:ext cx="835025" cy="833437"/>
              <a:chOff x="10853738" y="173038"/>
              <a:chExt cx="835025" cy="833437"/>
            </a:xfrm>
          </p:grpSpPr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E0BE1B27-4BA2-8E4E-8E6A-4546C163E6F4}"/>
                  </a:ext>
                </a:extLst>
              </p:cNvPr>
              <p:cNvSpPr/>
              <p:nvPr/>
            </p:nvSpPr>
            <p:spPr>
              <a:xfrm>
                <a:off x="10853887" y="173038"/>
                <a:ext cx="835036" cy="833437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tr-TR">
                  <a:solidFill>
                    <a:prstClr val="white"/>
                  </a:solidFill>
                </a:endParaRPr>
              </a:p>
            </p:txBody>
          </p:sp>
          <p:pic>
            <p:nvPicPr>
              <p:cNvPr id="44114" name="Resim 16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920413" y="239713"/>
                <a:ext cx="708025" cy="7080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44035" name="Dikdörtgen 13"/>
          <p:cNvSpPr>
            <a:spLocks noChangeArrowheads="1"/>
          </p:cNvSpPr>
          <p:nvPr/>
        </p:nvSpPr>
        <p:spPr bwMode="auto">
          <a:xfrm>
            <a:off x="2198076" y="153988"/>
            <a:ext cx="683162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tr-TR" altLang="tr-TR" sz="24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(SİİRT VALİLİĞİ-AÇIK KAPI</a:t>
            </a:r>
            <a:r>
              <a:rPr lang="tr-TR" altLang="tr-TR" sz="2400" b="1" dirty="0">
                <a:solidFill>
                  <a:schemeClr val="bg1"/>
                </a:solidFill>
                <a:cs typeface="Times New Roman" panose="02020603050405020304" pitchFamily="18" charset="0"/>
              </a:rPr>
              <a:t>)</a:t>
            </a:r>
          </a:p>
        </p:txBody>
      </p:sp>
      <p:graphicFrame>
        <p:nvGraphicFramePr>
          <p:cNvPr id="43013" name="Table 43012">
            <a:extLst>
              <a:ext uri="{FF2B5EF4-FFF2-40B4-BE49-F238E27FC236}">
                <a16:creationId xmlns:a16="http://schemas.microsoft.com/office/drawing/2014/main" id="{DD2318C3-0963-9C4C-A164-631A2E5A53A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30242741"/>
              </p:ext>
            </p:extLst>
          </p:nvPr>
        </p:nvGraphicFramePr>
        <p:xfrm>
          <a:off x="157041" y="1136411"/>
          <a:ext cx="11447584" cy="5386106"/>
        </p:xfrm>
        <a:graphic>
          <a:graphicData uri="http://schemas.openxmlformats.org/drawingml/2006/table">
            <a:tbl>
              <a:tblPr/>
              <a:tblGrid>
                <a:gridCol w="3720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75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74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2076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7533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71937">
                  <a:extLst>
                    <a:ext uri="{9D8B030D-6E8A-4147-A177-3AD203B41FA5}">
                      <a16:colId xmlns:a16="http://schemas.microsoft.com/office/drawing/2014/main" val="60263895"/>
                    </a:ext>
                  </a:extLst>
                </a:gridCol>
                <a:gridCol w="1213338">
                  <a:extLst>
                    <a:ext uri="{9D8B030D-6E8A-4147-A177-3AD203B41FA5}">
                      <a16:colId xmlns:a16="http://schemas.microsoft.com/office/drawing/2014/main" val="257683125"/>
                    </a:ext>
                  </a:extLst>
                </a:gridCol>
                <a:gridCol w="421908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98231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sz="12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F-NO</a:t>
                      </a:r>
                      <a:endParaRPr lang="en-US" sz="12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6460" marR="6460" marT="6460" marB="0" anchor="ctr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sz="12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FAALİYET VE PROJELER</a:t>
                      </a:r>
                      <a:endParaRPr lang="en-US" sz="12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6460" marR="6460" marT="6460" marB="0" anchor="ctr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sz="12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PG-NO</a:t>
                      </a:r>
                      <a:endParaRPr lang="en-US" sz="12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6460" marR="6460" marT="6460" marB="0" anchor="ctr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sz="12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PERFORMANS  GÖSTERGESİ (PG)</a:t>
                      </a:r>
                      <a:endParaRPr lang="en-US" sz="12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6460" marR="6460" marT="6460" marB="0" anchor="ctr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sz="12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PG </a:t>
                      </a:r>
                      <a:br>
                        <a:rPr sz="12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</a:br>
                      <a:r>
                        <a:rPr sz="12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HEDEFİ</a:t>
                      </a:r>
                      <a:endParaRPr lang="en-US" sz="12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6460" marR="6460" marT="6460" marB="0" anchor="ctr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eaLnBrk="1" fontAlgn="ctr" hangingPunct="1">
                        <a:buNone/>
                      </a:pPr>
                      <a:r>
                        <a:rPr lang="tr-TR" sz="1200" b="1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GERÇEKLEŞME</a:t>
                      </a:r>
                      <a:endParaRPr lang="en-US" sz="12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6460" marR="6460" marT="646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1200" b="1" dirty="0" smtClean="0">
                        <a:solidFill>
                          <a:schemeClr val="bg1"/>
                        </a:solidFill>
                        <a:latin typeface="Calibri" panose="020F0502020204030204" pitchFamily="34" charset="0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b="1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GERÇEKLEŞME ORANI </a:t>
                      </a:r>
                      <a:r>
                        <a:rPr lang="tr-TR" sz="1200" b="0" i="0" u="none" strike="noStrike" kern="1200" baseline="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(%)</a:t>
                      </a:r>
                      <a:endParaRPr lang="en-US" sz="1200" b="0" i="0" u="none" strike="noStrike" kern="1200" baseline="0" dirty="0" smtClean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460" marR="6460" marT="646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sz="12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AÇIKLAMA</a:t>
                      </a:r>
                      <a:endParaRPr lang="en-US" sz="12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6460" marR="6460" marT="646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0020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endParaRPr lang="en-US" sz="11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460" marR="6460" marT="646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endParaRPr lang="pt-BR" altLang="x-none" sz="11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460" marR="6460" marT="646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endParaRPr lang="en-US" sz="11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tr-TR" altLang="tr-TR" sz="11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4" marB="0" anchor="ctr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altLang="tr-TR" sz="1100" b="0" i="0" u="none" strike="noStrike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663" marR="5663" marT="5665" marB="0" anchor="ctr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altLang="tr-TR" sz="1100" b="0" i="0" u="none" strike="noStrike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663" marR="5663" marT="5665" marB="0" anchor="ctr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altLang="tr-TR" sz="1100" b="0" i="0" u="none" strike="noStrike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663" marR="5663" marT="5665" marB="0" anchor="ctr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altLang="tr-TR" sz="11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4" marB="0" anchor="ctr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04715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endParaRPr lang="en-US" sz="1100" b="0" i="0" u="none" strike="noStrike" kern="1200" baseline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460" marR="6460" marT="646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100" b="0" i="0" u="none" strike="noStrike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tr-TR" altLang="tr-TR" sz="1100" b="0" i="0" u="none" strike="noStrike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663" marR="5663" marT="5665" marB="0" anchor="ctr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altLang="tr-TR" sz="1100" b="0" i="0" u="none" strike="noStrike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altLang="tr-TR" sz="1100" b="0" i="0" u="none" strike="noStrike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663" marR="5663" marT="5665" marB="0" anchor="ctr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altLang="tr-TR" sz="1100" b="0" i="0" u="none" strike="noStrike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663" marR="5663" marT="5665" marB="0" anchor="ctr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altLang="tr-TR" sz="1100" b="0" i="0" u="none" strike="noStrike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663" marR="5663" marT="5665" marB="0" anchor="ctr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altLang="tr-TR" sz="11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4" marB="0" anchor="ctr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999189">
                <a:tc>
                  <a:txBody>
                    <a:bodyPr/>
                    <a:lstStyle/>
                    <a:p>
                      <a:pPr lvl="0" algn="ctr" eaLnBrk="1" fontAlgn="ctr" hangingPunct="1">
                        <a:buNone/>
                      </a:pPr>
                      <a:endParaRPr lang="en-US" sz="1100" b="0" i="0" u="none" strike="noStrike" kern="1200" baseline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460" marR="6460" marT="646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100" b="0" i="0" u="none" strike="noStrike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tr-TR" altLang="tr-TR" sz="1100" b="0" i="0" u="none" strike="noStrike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663" marR="5663" marT="5665" marB="0" anchor="ctr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altLang="tr-TR" sz="1100" b="0" i="0" u="none" strike="noStrike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altLang="tr-TR" sz="1100" b="0" i="0" u="none" strike="noStrike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663" marR="5663" marT="5665" marB="0" anchor="ctr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altLang="tr-TR" sz="1100" b="0" i="0" u="none" strike="noStrike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663" marR="5663" marT="5665" marB="0" anchor="ctr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altLang="tr-TR" sz="1100" b="0" i="0" u="none" strike="noStrike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663" marR="5663" marT="5665" marB="0" anchor="ctr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altLang="tr-TR" sz="11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4" marB="0" anchor="ctr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4804550"/>
                  </a:ext>
                </a:extLst>
              </a:tr>
              <a:tr h="926902">
                <a:tc>
                  <a:txBody>
                    <a:bodyPr/>
                    <a:lstStyle/>
                    <a:p>
                      <a:pPr lvl="0" algn="ctr" eaLnBrk="1" fontAlgn="ctr" hangingPunct="1">
                        <a:buNone/>
                      </a:pPr>
                      <a:endParaRPr lang="en-US" sz="1100" b="0" i="0" u="none" strike="noStrike" kern="1200" baseline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460" marR="6460" marT="646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100" b="0" i="0" u="none" strike="noStrike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tr-TR" altLang="tr-TR" sz="1100" b="0" i="0" u="none" strike="noStrike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663" marR="5663" marT="5665" marB="0" anchor="ctr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altLang="tr-TR" sz="1100" b="0" i="0" u="none" strike="noStrike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altLang="tr-TR" sz="1100" b="0" i="0" u="none" strike="noStrike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663" marR="5663" marT="5665" marB="0" anchor="ctr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altLang="tr-TR" sz="1100" b="0" i="0" u="none" strike="noStrike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663" marR="5663" marT="5665" marB="0" anchor="ctr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altLang="tr-TR" sz="1100" b="0" i="0" u="none" strike="noStrike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663" marR="5663" marT="5665" marB="0" anchor="ctr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altLang="tr-TR" sz="11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4" marB="0" anchor="ctr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89331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87869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034" name="Grup 7"/>
          <p:cNvGrpSpPr>
            <a:grpSpLocks/>
          </p:cNvGrpSpPr>
          <p:nvPr/>
        </p:nvGrpSpPr>
        <p:grpSpPr bwMode="auto">
          <a:xfrm>
            <a:off x="0" y="-3175"/>
            <a:ext cx="12276138" cy="6861175"/>
            <a:chOff x="0" y="-3175"/>
            <a:chExt cx="12276306" cy="6861175"/>
          </a:xfrm>
        </p:grpSpPr>
        <p:sp>
          <p:nvSpPr>
            <p:cNvPr id="9" name="Dikdörtgen 8">
              <a:extLst>
                <a:ext uri="{FF2B5EF4-FFF2-40B4-BE49-F238E27FC236}">
                  <a16:creationId xmlns:a16="http://schemas.microsoft.com/office/drawing/2014/main" id="{46371DE6-B846-F240-8F01-4966D9656FAA}"/>
                </a:ext>
              </a:extLst>
            </p:cNvPr>
            <p:cNvSpPr/>
            <p:nvPr/>
          </p:nvSpPr>
          <p:spPr>
            <a:xfrm>
              <a:off x="0" y="579438"/>
              <a:ext cx="12192167" cy="6278562"/>
            </a:xfrm>
            <a:prstGeom prst="rect">
              <a:avLst/>
            </a:prstGeom>
            <a:pattFill prst="dkUpDiag">
              <a:fgClr>
                <a:schemeClr val="bg2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itchFamily="34" charset="0"/>
                <a:buChar char="•"/>
                <a:defRPr sz="28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fontAlgn="auto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tr-TR" altLang="tr-TR" sz="1800">
                <a:solidFill>
                  <a:srgbClr val="FF9F1B"/>
                </a:solidFill>
              </a:endParaRPr>
            </a:p>
          </p:txBody>
        </p:sp>
        <p:sp>
          <p:nvSpPr>
            <p:cNvPr id="10" name="Dik Üçgen 9">
              <a:extLst>
                <a:ext uri="{FF2B5EF4-FFF2-40B4-BE49-F238E27FC236}">
                  <a16:creationId xmlns:a16="http://schemas.microsoft.com/office/drawing/2014/main" id="{AC51EC52-B5B5-B441-B539-24D4BBA72C65}"/>
                </a:ext>
              </a:extLst>
            </p:cNvPr>
            <p:cNvSpPr/>
            <p:nvPr/>
          </p:nvSpPr>
          <p:spPr>
            <a:xfrm>
              <a:off x="0" y="2606675"/>
              <a:ext cx="4251383" cy="4251325"/>
            </a:xfrm>
            <a:prstGeom prst="rtTriangle">
              <a:avLst/>
            </a:prstGeom>
            <a:solidFill>
              <a:srgbClr val="2E539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tr-TR"/>
            </a:p>
          </p:txBody>
        </p:sp>
        <p:sp>
          <p:nvSpPr>
            <p:cNvPr id="11" name="Dikdörtgen 10">
              <a:extLst>
                <a:ext uri="{FF2B5EF4-FFF2-40B4-BE49-F238E27FC236}">
                  <a16:creationId xmlns:a16="http://schemas.microsoft.com/office/drawing/2014/main" id="{A3838AA0-BA5C-004B-855A-ED3BD74C9CBA}"/>
                </a:ext>
              </a:extLst>
            </p:cNvPr>
            <p:cNvSpPr/>
            <p:nvPr/>
          </p:nvSpPr>
          <p:spPr>
            <a:xfrm>
              <a:off x="184153" y="836613"/>
              <a:ext cx="11819100" cy="585628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itchFamily="34" charset="0"/>
                <a:buChar char="•"/>
                <a:defRPr sz="28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fontAlgn="auto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tr-TR" altLang="tr-TR" sz="1800">
                <a:solidFill>
                  <a:srgbClr val="FFFFFF"/>
                </a:solidFill>
              </a:endParaRPr>
            </a:p>
          </p:txBody>
        </p:sp>
        <p:sp>
          <p:nvSpPr>
            <p:cNvPr id="44106" name="Slide Number Placeholder 1"/>
            <p:cNvSpPr txBox="1">
              <a:spLocks noChangeArrowheads="1"/>
            </p:cNvSpPr>
            <p:nvPr/>
          </p:nvSpPr>
          <p:spPr bwMode="auto">
            <a:xfrm>
              <a:off x="11555413" y="6350000"/>
              <a:ext cx="636587" cy="269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685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tr-TR" sz="1200" b="1">
                <a:solidFill>
                  <a:schemeClr val="bg1"/>
                </a:solidFill>
              </a:endParaRPr>
            </a:p>
          </p:txBody>
        </p:sp>
        <p:sp>
          <p:nvSpPr>
            <p:cNvPr id="13" name="Yuvarlatılmış Dikdörtgen 12">
              <a:extLst>
                <a:ext uri="{FF2B5EF4-FFF2-40B4-BE49-F238E27FC236}">
                  <a16:creationId xmlns:a16="http://schemas.microsoft.com/office/drawing/2014/main" id="{C2222958-7A2A-E147-8411-7EAC32FA8E6B}"/>
                </a:ext>
              </a:extLst>
            </p:cNvPr>
            <p:cNvSpPr/>
            <p:nvPr/>
          </p:nvSpPr>
          <p:spPr>
            <a:xfrm>
              <a:off x="11566683" y="6361113"/>
              <a:ext cx="709623" cy="295275"/>
            </a:xfrm>
            <a:prstGeom prst="roundRect">
              <a:avLst/>
            </a:prstGeom>
            <a:solidFill>
              <a:srgbClr val="2E549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tr-TR"/>
            </a:p>
          </p:txBody>
        </p:sp>
        <p:sp>
          <p:nvSpPr>
            <p:cNvPr id="44108" name="Slide Number Placeholder 1"/>
            <p:cNvSpPr txBox="1">
              <a:spLocks noChangeArrowheads="1"/>
            </p:cNvSpPr>
            <p:nvPr/>
          </p:nvSpPr>
          <p:spPr bwMode="auto">
            <a:xfrm>
              <a:off x="11574869" y="6379184"/>
              <a:ext cx="636587" cy="269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685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fld id="{4D8A4677-7F6D-4CAF-BD0D-5CD335626015}" type="slidenum">
                <a:rPr lang="en-US" altLang="tr-TR" sz="1200" b="1">
                  <a:solidFill>
                    <a:schemeClr val="bg1"/>
                  </a:solidFill>
                </a:rPr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t>11</a:t>
              </a:fld>
              <a:endParaRPr lang="en-US" altLang="tr-TR" sz="1200" b="1">
                <a:solidFill>
                  <a:schemeClr val="bg1"/>
                </a:solidFill>
              </a:endParaRPr>
            </a:p>
          </p:txBody>
        </p:sp>
        <p:sp>
          <p:nvSpPr>
            <p:cNvPr id="15" name="Dikdörtgen 11">
              <a:extLst>
                <a:ext uri="{FF2B5EF4-FFF2-40B4-BE49-F238E27FC236}">
                  <a16:creationId xmlns:a16="http://schemas.microsoft.com/office/drawing/2014/main" id="{6B46EE23-2026-0542-B9D4-871984F532E0}"/>
                </a:ext>
              </a:extLst>
            </p:cNvPr>
            <p:cNvSpPr/>
            <p:nvPr/>
          </p:nvSpPr>
          <p:spPr>
            <a:xfrm>
              <a:off x="1838350" y="485775"/>
              <a:ext cx="8515467" cy="260350"/>
            </a:xfrm>
            <a:custGeom>
              <a:avLst/>
              <a:gdLst>
                <a:gd name="connsiteX0" fmla="*/ 0 w 8516203"/>
                <a:gd name="connsiteY0" fmla="*/ 0 h 260224"/>
                <a:gd name="connsiteX1" fmla="*/ 8516203 w 8516203"/>
                <a:gd name="connsiteY1" fmla="*/ 0 h 260224"/>
                <a:gd name="connsiteX2" fmla="*/ 8516203 w 8516203"/>
                <a:gd name="connsiteY2" fmla="*/ 260224 h 260224"/>
                <a:gd name="connsiteX3" fmla="*/ 0 w 8516203"/>
                <a:gd name="connsiteY3" fmla="*/ 260224 h 260224"/>
                <a:gd name="connsiteX4" fmla="*/ 0 w 8516203"/>
                <a:gd name="connsiteY4" fmla="*/ 0 h 260224"/>
                <a:gd name="connsiteX0" fmla="*/ 0 w 8516203"/>
                <a:gd name="connsiteY0" fmla="*/ 0 h 260224"/>
                <a:gd name="connsiteX1" fmla="*/ 8516203 w 8516203"/>
                <a:gd name="connsiteY1" fmla="*/ 0 h 260224"/>
                <a:gd name="connsiteX2" fmla="*/ 8516203 w 8516203"/>
                <a:gd name="connsiteY2" fmla="*/ 260224 h 260224"/>
                <a:gd name="connsiteX3" fmla="*/ 293427 w 8516203"/>
                <a:gd name="connsiteY3" fmla="*/ 260224 h 260224"/>
                <a:gd name="connsiteX4" fmla="*/ 0 w 8516203"/>
                <a:gd name="connsiteY4" fmla="*/ 0 h 260224"/>
                <a:gd name="connsiteX0" fmla="*/ 0 w 8516203"/>
                <a:gd name="connsiteY0" fmla="*/ 0 h 260224"/>
                <a:gd name="connsiteX1" fmla="*/ 8516203 w 8516203"/>
                <a:gd name="connsiteY1" fmla="*/ 0 h 260224"/>
                <a:gd name="connsiteX2" fmla="*/ 8134066 w 8516203"/>
                <a:gd name="connsiteY2" fmla="*/ 260224 h 260224"/>
                <a:gd name="connsiteX3" fmla="*/ 293427 w 8516203"/>
                <a:gd name="connsiteY3" fmla="*/ 260224 h 260224"/>
                <a:gd name="connsiteX4" fmla="*/ 0 w 8516203"/>
                <a:gd name="connsiteY4" fmla="*/ 0 h 260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16203" h="260224">
                  <a:moveTo>
                    <a:pt x="0" y="0"/>
                  </a:moveTo>
                  <a:lnTo>
                    <a:pt x="8516203" y="0"/>
                  </a:lnTo>
                  <a:lnTo>
                    <a:pt x="8134066" y="260224"/>
                  </a:lnTo>
                  <a:lnTo>
                    <a:pt x="293427" y="2602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tr-TR">
                <a:solidFill>
                  <a:srgbClr val="44546A"/>
                </a:solidFill>
              </a:endParaRPr>
            </a:p>
          </p:txBody>
        </p:sp>
        <p:sp>
          <p:nvSpPr>
            <p:cNvPr id="16" name="Dikdörtgen 15">
              <a:extLst>
                <a:ext uri="{FF2B5EF4-FFF2-40B4-BE49-F238E27FC236}">
                  <a16:creationId xmlns:a16="http://schemas.microsoft.com/office/drawing/2014/main" id="{6A8EA7B9-F1C4-D84C-802D-45DFF80AAB02}"/>
                </a:ext>
              </a:extLst>
            </p:cNvPr>
            <p:cNvSpPr/>
            <p:nvPr/>
          </p:nvSpPr>
          <p:spPr>
            <a:xfrm>
              <a:off x="0" y="0"/>
              <a:ext cx="12192167" cy="615950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tr-TR">
                <a:solidFill>
                  <a:srgbClr val="44546A"/>
                </a:solidFill>
              </a:endParaRPr>
            </a:p>
          </p:txBody>
        </p:sp>
        <p:sp>
          <p:nvSpPr>
            <p:cNvPr id="17" name="Dikdörtgen 16">
              <a:extLst>
                <a:ext uri="{FF2B5EF4-FFF2-40B4-BE49-F238E27FC236}">
                  <a16:creationId xmlns:a16="http://schemas.microsoft.com/office/drawing/2014/main" id="{A1915795-C210-4344-B114-1C9EB3855B5B}"/>
                </a:ext>
              </a:extLst>
            </p:cNvPr>
            <p:cNvSpPr/>
            <p:nvPr/>
          </p:nvSpPr>
          <p:spPr>
            <a:xfrm>
              <a:off x="0" y="-3175"/>
              <a:ext cx="12192167" cy="120650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tr-TR">
                <a:solidFill>
                  <a:srgbClr val="44546A"/>
                </a:solidFill>
              </a:endParaRPr>
            </a:p>
          </p:txBody>
        </p:sp>
        <p:grpSp>
          <p:nvGrpSpPr>
            <p:cNvPr id="44112" name="Grup 17"/>
            <p:cNvGrpSpPr>
              <a:grpSpLocks/>
            </p:cNvGrpSpPr>
            <p:nvPr/>
          </p:nvGrpSpPr>
          <p:grpSpPr bwMode="auto">
            <a:xfrm>
              <a:off x="10853738" y="173038"/>
              <a:ext cx="835025" cy="833437"/>
              <a:chOff x="10853738" y="173038"/>
              <a:chExt cx="835025" cy="833437"/>
            </a:xfrm>
          </p:grpSpPr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E0BE1B27-4BA2-8E4E-8E6A-4546C163E6F4}"/>
                  </a:ext>
                </a:extLst>
              </p:cNvPr>
              <p:cNvSpPr/>
              <p:nvPr/>
            </p:nvSpPr>
            <p:spPr>
              <a:xfrm>
                <a:off x="10853887" y="173038"/>
                <a:ext cx="835036" cy="833437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tr-TR">
                  <a:solidFill>
                    <a:prstClr val="white"/>
                  </a:solidFill>
                </a:endParaRPr>
              </a:p>
            </p:txBody>
          </p:sp>
          <p:pic>
            <p:nvPicPr>
              <p:cNvPr id="44114" name="Resim 16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920413" y="239713"/>
                <a:ext cx="708025" cy="7080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44035" name="Dikdörtgen 13"/>
          <p:cNvSpPr>
            <a:spLocks noChangeArrowheads="1"/>
          </p:cNvSpPr>
          <p:nvPr/>
        </p:nvSpPr>
        <p:spPr bwMode="auto">
          <a:xfrm>
            <a:off x="1524000" y="126336"/>
            <a:ext cx="863890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tr-TR" altLang="tr-TR" sz="2400" b="1" dirty="0">
                <a:solidFill>
                  <a:schemeClr val="bg1"/>
                </a:solidFill>
                <a:cs typeface="Times New Roman" panose="02020603050405020304" pitchFamily="18" charset="0"/>
              </a:rPr>
              <a:t>(SİİRT VALİLİĞİ-NÜFUS VE VATANDAŞLIK İŞLERİ MÜDÜRLÜĞÜ)</a:t>
            </a:r>
          </a:p>
        </p:txBody>
      </p:sp>
      <p:graphicFrame>
        <p:nvGraphicFramePr>
          <p:cNvPr id="43013" name="Table 43012">
            <a:extLst>
              <a:ext uri="{FF2B5EF4-FFF2-40B4-BE49-F238E27FC236}">
                <a16:creationId xmlns:a16="http://schemas.microsoft.com/office/drawing/2014/main" id="{DD2318C3-0963-9C4C-A164-631A2E5A53A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24950594"/>
              </p:ext>
            </p:extLst>
          </p:nvPr>
        </p:nvGraphicFramePr>
        <p:xfrm>
          <a:off x="241179" y="1019058"/>
          <a:ext cx="11447584" cy="5513389"/>
        </p:xfrm>
        <a:graphic>
          <a:graphicData uri="http://schemas.openxmlformats.org/drawingml/2006/table">
            <a:tbl>
              <a:tblPr/>
              <a:tblGrid>
                <a:gridCol w="3720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75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74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2076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7533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32822">
                  <a:extLst>
                    <a:ext uri="{9D8B030D-6E8A-4147-A177-3AD203B41FA5}">
                      <a16:colId xmlns:a16="http://schemas.microsoft.com/office/drawing/2014/main" val="1263789292"/>
                    </a:ext>
                  </a:extLst>
                </a:gridCol>
                <a:gridCol w="1222131">
                  <a:extLst>
                    <a:ext uri="{9D8B030D-6E8A-4147-A177-3AD203B41FA5}">
                      <a16:colId xmlns:a16="http://schemas.microsoft.com/office/drawing/2014/main" val="3763013328"/>
                    </a:ext>
                  </a:extLst>
                </a:gridCol>
                <a:gridCol w="454940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05428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sz="12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F-NO</a:t>
                      </a:r>
                      <a:endParaRPr lang="en-US" sz="12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6460" marR="6460" marT="6460" marB="0" anchor="ctr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sz="12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FAALİYET VE PROJELER</a:t>
                      </a:r>
                      <a:endParaRPr lang="en-US" sz="12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6460" marR="6460" marT="6460" marB="0" anchor="ctr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sz="12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PG-NO</a:t>
                      </a:r>
                      <a:endParaRPr lang="en-US" sz="12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6460" marR="6460" marT="6460" marB="0" anchor="ctr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sz="12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PERFORMANS  GÖSTERGESİ (PG)</a:t>
                      </a:r>
                      <a:endParaRPr lang="en-US" sz="12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6460" marR="6460" marT="6460" marB="0" anchor="ctr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sz="12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PG </a:t>
                      </a:r>
                      <a:br>
                        <a:rPr sz="12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</a:br>
                      <a:r>
                        <a:rPr sz="12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HEDEFİ</a:t>
                      </a:r>
                      <a:endParaRPr lang="en-US" sz="12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6460" marR="6460" marT="6460" marB="0" anchor="ctr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eaLnBrk="1" fontAlgn="ctr" hangingPunct="1">
                        <a:buNone/>
                      </a:pPr>
                      <a:r>
                        <a:rPr lang="tr-TR" sz="1200" b="1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GERÇEKLEŞME</a:t>
                      </a:r>
                      <a:endParaRPr lang="en-US" sz="12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6460" marR="6460" marT="646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1200" b="1" dirty="0" smtClean="0">
                        <a:solidFill>
                          <a:schemeClr val="bg1"/>
                        </a:solidFill>
                        <a:latin typeface="Calibri" panose="020F0502020204030204" pitchFamily="34" charset="0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b="1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GERÇEKLEŞME ORANI </a:t>
                      </a:r>
                      <a:r>
                        <a:rPr lang="tr-TR" sz="1200" b="0" i="0" u="none" strike="noStrike" kern="1200" baseline="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(%)</a:t>
                      </a:r>
                      <a:endParaRPr lang="en-US" sz="1200" b="0" i="0" u="none" strike="noStrike" kern="1200" baseline="0" dirty="0" smtClean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460" marR="6460" marT="646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sz="12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AÇIKLAMA</a:t>
                      </a:r>
                      <a:endParaRPr lang="en-US" sz="12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6460" marR="6460" marT="646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11041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endParaRPr lang="en-US" sz="11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460" marR="6460" marT="646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endParaRPr lang="pt-BR" altLang="x-none" sz="11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460" marR="6460" marT="646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endParaRPr lang="en-US" sz="11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tr-TR" altLang="tr-TR" sz="11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4" marB="0" anchor="ctr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altLang="tr-TR" sz="1100" b="0" i="0" u="none" strike="noStrike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663" marR="5663" marT="5665" marB="0" anchor="ctr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altLang="tr-TR" sz="1100" b="0" i="0" u="none" strike="noStrike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663" marR="5663" marT="5665" marB="0" anchor="ctr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altLang="tr-TR" sz="1100" b="0" i="0" u="none" strike="noStrike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663" marR="5663" marT="5665" marB="0" anchor="ctr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altLang="tr-TR" sz="11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4" marB="0" anchor="ctr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5811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endParaRPr lang="en-US" sz="1100" b="0" i="0" u="none" strike="noStrike" kern="1200" baseline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460" marR="6460" marT="646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100" b="0" i="0" u="none" strike="noStrike" kern="1200" baseline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tr-TR" altLang="tr-TR" sz="1100" b="0" i="0" u="none" strike="noStrike" kern="1200" baseline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5663" marR="5663" marT="5665" marB="0" anchor="ctr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altLang="tr-TR" sz="1100" b="0" i="0" u="none" strike="noStrike" kern="1200" baseline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altLang="tr-TR" sz="1100" b="0" i="0" u="none" strike="noStrike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663" marR="5663" marT="5665" marB="0" anchor="ctr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altLang="tr-TR" sz="1100" b="0" i="0" u="none" strike="noStrike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663" marR="5663" marT="5665" marB="0" anchor="ctr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altLang="tr-TR" sz="1100" b="0" i="0" u="none" strike="noStrike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663" marR="5663" marT="5665" marB="0" anchor="ctr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altLang="tr-TR" sz="11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4" marB="0" anchor="ctr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60226">
                <a:tc>
                  <a:txBody>
                    <a:bodyPr/>
                    <a:lstStyle/>
                    <a:p>
                      <a:pPr lvl="0" algn="ctr" eaLnBrk="1" fontAlgn="ctr" hangingPunct="1">
                        <a:buNone/>
                      </a:pPr>
                      <a:endParaRPr lang="en-US" sz="1100" b="0" i="0" u="none" strike="noStrike" kern="1200" baseline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460" marR="6460" marT="646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100" b="0" i="0" u="none" strike="noStrike" kern="1200" baseline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tr-TR" altLang="tr-TR" sz="1100" b="0" i="0" u="none" strike="noStrike" kern="1200" baseline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5663" marR="5663" marT="5665" marB="0" anchor="ctr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altLang="tr-TR" sz="1100" b="0" i="0" u="none" strike="noStrike" kern="1200" baseline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altLang="tr-TR" sz="1100" b="0" i="0" u="none" strike="noStrike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663" marR="5663" marT="5665" marB="0" anchor="ctr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altLang="tr-TR" sz="1100" b="0" i="0" u="none" strike="noStrike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663" marR="5663" marT="5665" marB="0" anchor="ctr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altLang="tr-TR" sz="1100" b="0" i="0" u="none" strike="noStrike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663" marR="5663" marT="5665" marB="0" anchor="ctr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altLang="tr-TR" sz="11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4" marB="0" anchor="ctr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8933170"/>
                  </a:ext>
                </a:extLst>
              </a:tr>
              <a:tr h="660226">
                <a:tc>
                  <a:txBody>
                    <a:bodyPr/>
                    <a:lstStyle/>
                    <a:p>
                      <a:pPr lvl="0" algn="ctr" eaLnBrk="1" fontAlgn="ctr" hangingPunct="1">
                        <a:buNone/>
                      </a:pPr>
                      <a:endParaRPr lang="en-US" sz="1100" b="0" i="0" u="none" strike="noStrike" kern="1200" baseline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460" marR="6460" marT="646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100" b="0" i="0" u="none" strike="noStrike" kern="1200" baseline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tr-TR" altLang="tr-TR" sz="1100" b="0" i="0" u="none" strike="noStrike" kern="1200" baseline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5663" marR="5663" marT="5665" marB="0" anchor="ctr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altLang="tr-TR" sz="1100" b="0" i="0" u="none" strike="noStrike" kern="1200" baseline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altLang="tr-TR" sz="1100" b="0" i="0" u="none" strike="noStrike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663" marR="5663" marT="5665" marB="0" anchor="ctr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altLang="tr-TR" sz="1100" b="0" i="0" u="none" strike="noStrike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663" marR="5663" marT="5665" marB="0" anchor="ctr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altLang="tr-TR" sz="1100" b="0" i="0" u="none" strike="noStrike" kern="1200" baseline="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663" marR="5663" marT="5665" marB="0" anchor="ctr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altLang="tr-TR" sz="11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4" marB="0" anchor="ctr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4376227"/>
                  </a:ext>
                </a:extLst>
              </a:tr>
              <a:tr h="858132">
                <a:tc>
                  <a:txBody>
                    <a:bodyPr/>
                    <a:lstStyle/>
                    <a:p>
                      <a:pPr lvl="0" algn="ctr" eaLnBrk="1" fontAlgn="ctr" hangingPunct="1">
                        <a:buNone/>
                      </a:pPr>
                      <a:endParaRPr lang="en-US" sz="1100" b="0" i="0" u="none" strike="noStrike" kern="1200" baseline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460" marR="6460" marT="646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100" b="0" i="0" u="none" strike="noStrike" kern="1200" baseline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tr-TR" altLang="tr-TR" sz="1100" b="0" i="0" u="none" strike="noStrike" kern="1200" baseline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5663" marR="5663" marT="5665" marB="0" anchor="ctr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altLang="tr-TR" sz="1100" b="0" i="0" u="none" strike="noStrike" kern="1200" baseline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altLang="tr-TR" sz="1100" b="0" i="0" u="none" strike="noStrike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663" marR="5663" marT="5665" marB="0" anchor="ctr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altLang="tr-TR" sz="1100" b="0" i="0" u="none" strike="noStrike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663" marR="5663" marT="5665" marB="0" anchor="ctr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altLang="tr-TR" sz="1100" b="0" i="0" u="none" strike="noStrike" kern="1200" baseline="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663" marR="5663" marT="5665" marB="0" anchor="ctr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altLang="tr-TR" sz="11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4" marB="0" anchor="ctr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2384934"/>
                  </a:ext>
                </a:extLst>
              </a:tr>
              <a:tr h="660226">
                <a:tc>
                  <a:txBody>
                    <a:bodyPr/>
                    <a:lstStyle/>
                    <a:p>
                      <a:pPr lvl="0" algn="ctr" eaLnBrk="1" fontAlgn="ctr" hangingPunct="1">
                        <a:buNone/>
                      </a:pPr>
                      <a:endParaRPr lang="en-US" sz="1100" b="0" i="0" u="none" strike="noStrike" kern="1200" baseline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460" marR="6460" marT="646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100" b="0" i="0" u="none" strike="noStrike" kern="1200" baseline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tr-TR" altLang="tr-TR" sz="1100" b="0" i="0" u="none" strike="noStrike" kern="1200" baseline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5663" marR="5663" marT="5665" marB="0" anchor="ctr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altLang="tr-TR" sz="1100" b="0" i="0" u="none" strike="noStrike" kern="1200" baseline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altLang="tr-TR" sz="1100" b="0" i="0" u="none" strike="noStrike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663" marR="5663" marT="5665" marB="0" anchor="ctr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altLang="tr-TR" sz="1100" b="0" i="0" u="none" strike="noStrike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663" marR="5663" marT="5665" marB="0" anchor="ctr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altLang="tr-TR" sz="1100" b="0" i="0" u="none" strike="noStrike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663" marR="5663" marT="5665" marB="0" anchor="ctr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altLang="tr-TR" sz="11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4" marB="0" anchor="ctr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69893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671428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034" name="Grup 7"/>
          <p:cNvGrpSpPr>
            <a:grpSpLocks/>
          </p:cNvGrpSpPr>
          <p:nvPr/>
        </p:nvGrpSpPr>
        <p:grpSpPr bwMode="auto">
          <a:xfrm>
            <a:off x="0" y="153988"/>
            <a:ext cx="12276138" cy="6861175"/>
            <a:chOff x="0" y="-3175"/>
            <a:chExt cx="12276306" cy="6861175"/>
          </a:xfrm>
        </p:grpSpPr>
        <p:sp>
          <p:nvSpPr>
            <p:cNvPr id="9" name="Dikdörtgen 8">
              <a:extLst>
                <a:ext uri="{FF2B5EF4-FFF2-40B4-BE49-F238E27FC236}">
                  <a16:creationId xmlns:a16="http://schemas.microsoft.com/office/drawing/2014/main" id="{46371DE6-B846-F240-8F01-4966D9656FAA}"/>
                </a:ext>
              </a:extLst>
            </p:cNvPr>
            <p:cNvSpPr/>
            <p:nvPr/>
          </p:nvSpPr>
          <p:spPr>
            <a:xfrm>
              <a:off x="0" y="579438"/>
              <a:ext cx="12192167" cy="6278562"/>
            </a:xfrm>
            <a:prstGeom prst="rect">
              <a:avLst/>
            </a:prstGeom>
            <a:pattFill prst="dkUpDiag">
              <a:fgClr>
                <a:schemeClr val="bg2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itchFamily="34" charset="0"/>
                <a:buChar char="•"/>
                <a:defRPr sz="28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fontAlgn="auto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tr-TR" altLang="tr-TR" sz="1800">
                <a:solidFill>
                  <a:srgbClr val="FF9F1B"/>
                </a:solidFill>
              </a:endParaRPr>
            </a:p>
          </p:txBody>
        </p:sp>
        <p:sp>
          <p:nvSpPr>
            <p:cNvPr id="10" name="Dik Üçgen 9">
              <a:extLst>
                <a:ext uri="{FF2B5EF4-FFF2-40B4-BE49-F238E27FC236}">
                  <a16:creationId xmlns:a16="http://schemas.microsoft.com/office/drawing/2014/main" id="{AC51EC52-B5B5-B441-B539-24D4BBA72C65}"/>
                </a:ext>
              </a:extLst>
            </p:cNvPr>
            <p:cNvSpPr/>
            <p:nvPr/>
          </p:nvSpPr>
          <p:spPr>
            <a:xfrm>
              <a:off x="0" y="2606675"/>
              <a:ext cx="4251383" cy="4251325"/>
            </a:xfrm>
            <a:prstGeom prst="rtTriangle">
              <a:avLst/>
            </a:prstGeom>
            <a:solidFill>
              <a:srgbClr val="2E539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tr-TR"/>
            </a:p>
          </p:txBody>
        </p:sp>
        <p:sp>
          <p:nvSpPr>
            <p:cNvPr id="11" name="Dikdörtgen 10">
              <a:extLst>
                <a:ext uri="{FF2B5EF4-FFF2-40B4-BE49-F238E27FC236}">
                  <a16:creationId xmlns:a16="http://schemas.microsoft.com/office/drawing/2014/main" id="{A3838AA0-BA5C-004B-855A-ED3BD74C9CBA}"/>
                </a:ext>
              </a:extLst>
            </p:cNvPr>
            <p:cNvSpPr/>
            <p:nvPr/>
          </p:nvSpPr>
          <p:spPr>
            <a:xfrm>
              <a:off x="184153" y="836613"/>
              <a:ext cx="11819100" cy="585628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itchFamily="34" charset="0"/>
                <a:buChar char="•"/>
                <a:defRPr sz="28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fontAlgn="auto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tr-TR" altLang="tr-TR" sz="1800">
                <a:solidFill>
                  <a:srgbClr val="FFFFFF"/>
                </a:solidFill>
              </a:endParaRPr>
            </a:p>
          </p:txBody>
        </p:sp>
        <p:sp>
          <p:nvSpPr>
            <p:cNvPr id="44106" name="Slide Number Placeholder 1"/>
            <p:cNvSpPr txBox="1">
              <a:spLocks noChangeArrowheads="1"/>
            </p:cNvSpPr>
            <p:nvPr/>
          </p:nvSpPr>
          <p:spPr bwMode="auto">
            <a:xfrm>
              <a:off x="11555413" y="6350000"/>
              <a:ext cx="636587" cy="269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685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tr-TR" sz="1200" b="1">
                <a:solidFill>
                  <a:schemeClr val="bg1"/>
                </a:solidFill>
              </a:endParaRPr>
            </a:p>
          </p:txBody>
        </p:sp>
        <p:sp>
          <p:nvSpPr>
            <p:cNvPr id="13" name="Yuvarlatılmış Dikdörtgen 12">
              <a:extLst>
                <a:ext uri="{FF2B5EF4-FFF2-40B4-BE49-F238E27FC236}">
                  <a16:creationId xmlns:a16="http://schemas.microsoft.com/office/drawing/2014/main" id="{C2222958-7A2A-E147-8411-7EAC32FA8E6B}"/>
                </a:ext>
              </a:extLst>
            </p:cNvPr>
            <p:cNvSpPr/>
            <p:nvPr/>
          </p:nvSpPr>
          <p:spPr>
            <a:xfrm>
              <a:off x="11566683" y="6361113"/>
              <a:ext cx="709623" cy="295275"/>
            </a:xfrm>
            <a:prstGeom prst="roundRect">
              <a:avLst/>
            </a:prstGeom>
            <a:solidFill>
              <a:srgbClr val="2E549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tr-TR"/>
            </a:p>
          </p:txBody>
        </p:sp>
        <p:sp>
          <p:nvSpPr>
            <p:cNvPr id="44108" name="Slide Number Placeholder 1"/>
            <p:cNvSpPr txBox="1">
              <a:spLocks noChangeArrowheads="1"/>
            </p:cNvSpPr>
            <p:nvPr/>
          </p:nvSpPr>
          <p:spPr bwMode="auto">
            <a:xfrm>
              <a:off x="11574869" y="6379184"/>
              <a:ext cx="636587" cy="269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685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fld id="{4D8A4677-7F6D-4CAF-BD0D-5CD335626015}" type="slidenum">
                <a:rPr lang="en-US" altLang="tr-TR" sz="1200" b="1">
                  <a:solidFill>
                    <a:schemeClr val="bg1"/>
                  </a:solidFill>
                </a:rPr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t>12</a:t>
              </a:fld>
              <a:endParaRPr lang="en-US" altLang="tr-TR" sz="1200" b="1">
                <a:solidFill>
                  <a:schemeClr val="bg1"/>
                </a:solidFill>
              </a:endParaRPr>
            </a:p>
          </p:txBody>
        </p:sp>
        <p:sp>
          <p:nvSpPr>
            <p:cNvPr id="15" name="Dikdörtgen 11">
              <a:extLst>
                <a:ext uri="{FF2B5EF4-FFF2-40B4-BE49-F238E27FC236}">
                  <a16:creationId xmlns:a16="http://schemas.microsoft.com/office/drawing/2014/main" id="{6B46EE23-2026-0542-B9D4-871984F532E0}"/>
                </a:ext>
              </a:extLst>
            </p:cNvPr>
            <p:cNvSpPr/>
            <p:nvPr/>
          </p:nvSpPr>
          <p:spPr>
            <a:xfrm>
              <a:off x="1838350" y="485775"/>
              <a:ext cx="8515467" cy="260350"/>
            </a:xfrm>
            <a:custGeom>
              <a:avLst/>
              <a:gdLst>
                <a:gd name="connsiteX0" fmla="*/ 0 w 8516203"/>
                <a:gd name="connsiteY0" fmla="*/ 0 h 260224"/>
                <a:gd name="connsiteX1" fmla="*/ 8516203 w 8516203"/>
                <a:gd name="connsiteY1" fmla="*/ 0 h 260224"/>
                <a:gd name="connsiteX2" fmla="*/ 8516203 w 8516203"/>
                <a:gd name="connsiteY2" fmla="*/ 260224 h 260224"/>
                <a:gd name="connsiteX3" fmla="*/ 0 w 8516203"/>
                <a:gd name="connsiteY3" fmla="*/ 260224 h 260224"/>
                <a:gd name="connsiteX4" fmla="*/ 0 w 8516203"/>
                <a:gd name="connsiteY4" fmla="*/ 0 h 260224"/>
                <a:gd name="connsiteX0" fmla="*/ 0 w 8516203"/>
                <a:gd name="connsiteY0" fmla="*/ 0 h 260224"/>
                <a:gd name="connsiteX1" fmla="*/ 8516203 w 8516203"/>
                <a:gd name="connsiteY1" fmla="*/ 0 h 260224"/>
                <a:gd name="connsiteX2" fmla="*/ 8516203 w 8516203"/>
                <a:gd name="connsiteY2" fmla="*/ 260224 h 260224"/>
                <a:gd name="connsiteX3" fmla="*/ 293427 w 8516203"/>
                <a:gd name="connsiteY3" fmla="*/ 260224 h 260224"/>
                <a:gd name="connsiteX4" fmla="*/ 0 w 8516203"/>
                <a:gd name="connsiteY4" fmla="*/ 0 h 260224"/>
                <a:gd name="connsiteX0" fmla="*/ 0 w 8516203"/>
                <a:gd name="connsiteY0" fmla="*/ 0 h 260224"/>
                <a:gd name="connsiteX1" fmla="*/ 8516203 w 8516203"/>
                <a:gd name="connsiteY1" fmla="*/ 0 h 260224"/>
                <a:gd name="connsiteX2" fmla="*/ 8134066 w 8516203"/>
                <a:gd name="connsiteY2" fmla="*/ 260224 h 260224"/>
                <a:gd name="connsiteX3" fmla="*/ 293427 w 8516203"/>
                <a:gd name="connsiteY3" fmla="*/ 260224 h 260224"/>
                <a:gd name="connsiteX4" fmla="*/ 0 w 8516203"/>
                <a:gd name="connsiteY4" fmla="*/ 0 h 260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16203" h="260224">
                  <a:moveTo>
                    <a:pt x="0" y="0"/>
                  </a:moveTo>
                  <a:lnTo>
                    <a:pt x="8516203" y="0"/>
                  </a:lnTo>
                  <a:lnTo>
                    <a:pt x="8134066" y="260224"/>
                  </a:lnTo>
                  <a:lnTo>
                    <a:pt x="293427" y="2602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tr-TR">
                <a:solidFill>
                  <a:srgbClr val="44546A"/>
                </a:solidFill>
              </a:endParaRPr>
            </a:p>
          </p:txBody>
        </p:sp>
        <p:sp>
          <p:nvSpPr>
            <p:cNvPr id="16" name="Dikdörtgen 15">
              <a:extLst>
                <a:ext uri="{FF2B5EF4-FFF2-40B4-BE49-F238E27FC236}">
                  <a16:creationId xmlns:a16="http://schemas.microsoft.com/office/drawing/2014/main" id="{6A8EA7B9-F1C4-D84C-802D-45DFF80AAB02}"/>
                </a:ext>
              </a:extLst>
            </p:cNvPr>
            <p:cNvSpPr/>
            <p:nvPr/>
          </p:nvSpPr>
          <p:spPr>
            <a:xfrm>
              <a:off x="0" y="0"/>
              <a:ext cx="12192167" cy="615950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tr-TR">
                <a:solidFill>
                  <a:srgbClr val="44546A"/>
                </a:solidFill>
              </a:endParaRPr>
            </a:p>
          </p:txBody>
        </p:sp>
        <p:sp>
          <p:nvSpPr>
            <p:cNvPr id="17" name="Dikdörtgen 16">
              <a:extLst>
                <a:ext uri="{FF2B5EF4-FFF2-40B4-BE49-F238E27FC236}">
                  <a16:creationId xmlns:a16="http://schemas.microsoft.com/office/drawing/2014/main" id="{A1915795-C210-4344-B114-1C9EB3855B5B}"/>
                </a:ext>
              </a:extLst>
            </p:cNvPr>
            <p:cNvSpPr/>
            <p:nvPr/>
          </p:nvSpPr>
          <p:spPr>
            <a:xfrm>
              <a:off x="0" y="-3175"/>
              <a:ext cx="12192167" cy="120650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tr-TR">
                <a:solidFill>
                  <a:srgbClr val="44546A"/>
                </a:solidFill>
              </a:endParaRPr>
            </a:p>
          </p:txBody>
        </p:sp>
        <p:grpSp>
          <p:nvGrpSpPr>
            <p:cNvPr id="44112" name="Grup 17"/>
            <p:cNvGrpSpPr>
              <a:grpSpLocks/>
            </p:cNvGrpSpPr>
            <p:nvPr/>
          </p:nvGrpSpPr>
          <p:grpSpPr bwMode="auto">
            <a:xfrm>
              <a:off x="10853738" y="173038"/>
              <a:ext cx="835025" cy="833437"/>
              <a:chOff x="10853738" y="173038"/>
              <a:chExt cx="835025" cy="833437"/>
            </a:xfrm>
          </p:grpSpPr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E0BE1B27-4BA2-8E4E-8E6A-4546C163E6F4}"/>
                  </a:ext>
                </a:extLst>
              </p:cNvPr>
              <p:cNvSpPr/>
              <p:nvPr/>
            </p:nvSpPr>
            <p:spPr>
              <a:xfrm>
                <a:off x="10853887" y="173038"/>
                <a:ext cx="835036" cy="833437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tr-TR">
                  <a:solidFill>
                    <a:prstClr val="white"/>
                  </a:solidFill>
                </a:endParaRPr>
              </a:p>
            </p:txBody>
          </p:sp>
          <p:pic>
            <p:nvPicPr>
              <p:cNvPr id="44114" name="Resim 16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920413" y="239713"/>
                <a:ext cx="708025" cy="7080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44035" name="Dikdörtgen 13"/>
          <p:cNvSpPr>
            <a:spLocks noChangeArrowheads="1"/>
          </p:cNvSpPr>
          <p:nvPr/>
        </p:nvSpPr>
        <p:spPr bwMode="auto">
          <a:xfrm>
            <a:off x="2199742" y="280344"/>
            <a:ext cx="778775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tr-TR" altLang="tr-TR" sz="24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(SİİRT </a:t>
            </a:r>
            <a:r>
              <a:rPr lang="tr-TR" altLang="tr-TR" sz="2400" b="1" dirty="0">
                <a:solidFill>
                  <a:schemeClr val="bg1"/>
                </a:solidFill>
                <a:cs typeface="Times New Roman" panose="02020603050405020304" pitchFamily="18" charset="0"/>
              </a:rPr>
              <a:t>VALİLİĞİ-SİVİL TOPLUMLA İLİŞKİLER MÜDÜRLÜĞÜ)</a:t>
            </a:r>
          </a:p>
        </p:txBody>
      </p:sp>
      <p:graphicFrame>
        <p:nvGraphicFramePr>
          <p:cNvPr id="18" name="Table 43012">
            <a:extLst>
              <a:ext uri="{FF2B5EF4-FFF2-40B4-BE49-F238E27FC236}">
                <a16:creationId xmlns:a16="http://schemas.microsoft.com/office/drawing/2014/main" id="{DD2318C3-0963-9C4C-A164-631A2E5A53A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9299928"/>
              </p:ext>
            </p:extLst>
          </p:nvPr>
        </p:nvGraphicFramePr>
        <p:xfrm>
          <a:off x="241179" y="1238845"/>
          <a:ext cx="11447584" cy="5206774"/>
        </p:xfrm>
        <a:graphic>
          <a:graphicData uri="http://schemas.openxmlformats.org/drawingml/2006/table">
            <a:tbl>
              <a:tblPr/>
              <a:tblGrid>
                <a:gridCol w="3720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75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74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2076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7533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67991">
                  <a:extLst>
                    <a:ext uri="{9D8B030D-6E8A-4147-A177-3AD203B41FA5}">
                      <a16:colId xmlns:a16="http://schemas.microsoft.com/office/drawing/2014/main" val="190489922"/>
                    </a:ext>
                  </a:extLst>
                </a:gridCol>
                <a:gridCol w="1063870">
                  <a:extLst>
                    <a:ext uri="{9D8B030D-6E8A-4147-A177-3AD203B41FA5}">
                      <a16:colId xmlns:a16="http://schemas.microsoft.com/office/drawing/2014/main" val="3475341604"/>
                    </a:ext>
                  </a:extLst>
                </a:gridCol>
                <a:gridCol w="467250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751822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sz="12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F-NO</a:t>
                      </a:r>
                      <a:endParaRPr lang="en-US" sz="12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6460" marR="6460" marT="6460" marB="0" anchor="ctr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sz="12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FAALİYET VE PROJELER</a:t>
                      </a:r>
                      <a:endParaRPr lang="en-US" sz="12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6460" marR="6460" marT="6460" marB="0" anchor="ctr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sz="12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PG-NO</a:t>
                      </a:r>
                      <a:endParaRPr lang="en-US" sz="12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6460" marR="6460" marT="6460" marB="0" anchor="ctr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sz="12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PERFORMANS  GÖSTERGESİ (PG)</a:t>
                      </a:r>
                      <a:endParaRPr lang="en-US" sz="12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6460" marR="6460" marT="6460" marB="0" anchor="ctr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sz="12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PG </a:t>
                      </a:r>
                      <a:br>
                        <a:rPr sz="12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</a:br>
                      <a:r>
                        <a:rPr sz="12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HEDEFİ</a:t>
                      </a:r>
                      <a:endParaRPr lang="en-US" sz="12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6460" marR="6460" marT="6460" marB="0" anchor="ctr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eaLnBrk="1" fontAlgn="ctr" hangingPunct="1">
                        <a:buNone/>
                      </a:pPr>
                      <a:r>
                        <a:rPr lang="tr-TR" sz="1200" b="1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GERÇEKLEŞME</a:t>
                      </a:r>
                      <a:endParaRPr lang="en-US" sz="12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6460" marR="6460" marT="646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1200" b="1" dirty="0" smtClean="0">
                        <a:solidFill>
                          <a:schemeClr val="bg1"/>
                        </a:solidFill>
                        <a:latin typeface="Calibri" panose="020F0502020204030204" pitchFamily="34" charset="0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b="1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GERÇEKLEŞME ORANI </a:t>
                      </a:r>
                      <a:r>
                        <a:rPr lang="tr-TR" sz="1200" b="0" i="0" u="none" strike="noStrike" kern="1200" baseline="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(%)</a:t>
                      </a:r>
                      <a:endParaRPr lang="en-US" sz="1200" b="0" i="0" u="none" strike="noStrike" kern="1200" baseline="0" dirty="0" smtClean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460" marR="6460" marT="646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sz="12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AÇIKLAMA</a:t>
                      </a:r>
                      <a:endParaRPr lang="en-US" sz="12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6460" marR="6460" marT="646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03874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endParaRPr lang="en-US" sz="11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460" marR="6460" marT="646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endParaRPr lang="pt-BR" altLang="x-none" sz="11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460" marR="6460" marT="646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endParaRPr lang="en-US" sz="11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tr-TR" altLang="tr-TR" sz="11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4" marB="0" anchor="ctr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altLang="tr-TR" sz="1100" b="0" i="0" u="none" strike="noStrike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663" marR="5663" marT="5665" marB="0" anchor="ctr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altLang="tr-TR" sz="1100" b="0" i="0" u="none" strike="noStrike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663" marR="5663" marT="5665" marB="0" anchor="ctr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altLang="tr-TR" sz="1100" b="0" i="0" u="none" strike="noStrike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663" marR="5663" marT="5665" marB="0" anchor="ctr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altLang="tr-TR" sz="11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4" marB="0" anchor="ctr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65604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endParaRPr lang="en-US" sz="1100" b="0" i="0" u="none" strike="noStrike" kern="1200" baseline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460" marR="6460" marT="646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100" b="0" i="0" u="none" strike="noStrike" kern="1200" baseline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tr-TR" altLang="tr-TR" sz="1100" b="0" i="0" u="none" strike="noStrike" kern="1200" baseline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5663" marR="5663" marT="5665" marB="0" anchor="ctr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altLang="tr-TR" sz="1100" b="0" i="0" u="none" strike="noStrike" kern="1200" baseline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altLang="tr-TR" sz="1100" b="0" i="0" u="none" strike="noStrike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663" marR="5663" marT="5665" marB="0" anchor="ctr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altLang="tr-TR" sz="1100" b="0" i="0" u="none" strike="noStrike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663" marR="5663" marT="5665" marB="0" anchor="ctr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altLang="tr-TR" sz="1100" b="0" i="0" u="none" strike="noStrike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663" marR="5663" marT="5665" marB="0" anchor="ctr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altLang="tr-TR" sz="11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4" marB="0" anchor="ctr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065604">
                <a:tc>
                  <a:txBody>
                    <a:bodyPr/>
                    <a:lstStyle/>
                    <a:p>
                      <a:pPr lvl="0" algn="ctr" eaLnBrk="1" fontAlgn="ctr" hangingPunct="1">
                        <a:buNone/>
                      </a:pPr>
                      <a:endParaRPr lang="en-US" sz="1100" b="0" i="0" u="none" strike="noStrike" kern="1200" baseline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460" marR="6460" marT="646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100" b="0" i="0" u="none" strike="noStrike" kern="1200" baseline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tr-TR" altLang="tr-TR" sz="1100" b="0" i="0" u="none" strike="noStrike" kern="1200" baseline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5663" marR="5663" marT="5665" marB="0" anchor="ctr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altLang="tr-TR" sz="1100" b="0" i="0" u="none" strike="noStrike" kern="1200" baseline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altLang="tr-TR" sz="1100" b="0" i="0" u="none" strike="noStrike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663" marR="5663" marT="5665" marB="0" anchor="ctr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altLang="tr-TR" sz="1100" b="0" i="0" u="none" strike="noStrike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663" marR="5663" marT="5665" marB="0" anchor="ctr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altLang="tr-TR" sz="1100" b="0" i="0" u="none" strike="noStrike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663" marR="5663" marT="5665" marB="0" anchor="ctr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altLang="tr-TR" sz="11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4" marB="0" anchor="ctr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7646910"/>
                  </a:ext>
                </a:extLst>
              </a:tr>
              <a:tr h="819870">
                <a:tc>
                  <a:txBody>
                    <a:bodyPr/>
                    <a:lstStyle/>
                    <a:p>
                      <a:pPr lvl="0" algn="ctr" eaLnBrk="1" fontAlgn="ctr" hangingPunct="1">
                        <a:buNone/>
                      </a:pPr>
                      <a:endParaRPr lang="en-US" sz="1100" b="0" i="0" u="none" strike="noStrike" kern="1200" baseline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460" marR="6460" marT="646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100" b="0" i="0" u="none" strike="noStrike" kern="1200" baseline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tr-TR" altLang="tr-TR" sz="1100" b="0" i="0" u="none" strike="noStrike" kern="1200" baseline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5663" marR="5663" marT="5665" marB="0" anchor="ctr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altLang="tr-TR" sz="1100" b="0" i="0" u="none" strike="noStrike" kern="1200" baseline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altLang="tr-TR" sz="1100" b="0" i="0" u="none" strike="noStrike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663" marR="5663" marT="5665" marB="0" anchor="ctr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altLang="tr-TR" sz="1100" b="0" i="0" u="none" strike="noStrike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663" marR="5663" marT="5665" marB="0" anchor="ctr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altLang="tr-TR" sz="1100" b="0" i="0" u="none" strike="noStrike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663" marR="5663" marT="5665" marB="0" anchor="ctr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altLang="tr-TR" sz="11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4" marB="0" anchor="ctr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89331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661832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034" name="Grup 7"/>
          <p:cNvGrpSpPr>
            <a:grpSpLocks/>
          </p:cNvGrpSpPr>
          <p:nvPr/>
        </p:nvGrpSpPr>
        <p:grpSpPr bwMode="auto">
          <a:xfrm>
            <a:off x="0" y="-3175"/>
            <a:ext cx="12276138" cy="6861175"/>
            <a:chOff x="0" y="-3175"/>
            <a:chExt cx="12276306" cy="6861175"/>
          </a:xfrm>
        </p:grpSpPr>
        <p:sp>
          <p:nvSpPr>
            <p:cNvPr id="9" name="Dikdörtgen 8">
              <a:extLst>
                <a:ext uri="{FF2B5EF4-FFF2-40B4-BE49-F238E27FC236}">
                  <a16:creationId xmlns:a16="http://schemas.microsoft.com/office/drawing/2014/main" id="{46371DE6-B846-F240-8F01-4966D9656FAA}"/>
                </a:ext>
              </a:extLst>
            </p:cNvPr>
            <p:cNvSpPr/>
            <p:nvPr/>
          </p:nvSpPr>
          <p:spPr>
            <a:xfrm>
              <a:off x="0" y="579438"/>
              <a:ext cx="12192167" cy="6278562"/>
            </a:xfrm>
            <a:prstGeom prst="rect">
              <a:avLst/>
            </a:prstGeom>
            <a:pattFill prst="dkUpDiag">
              <a:fgClr>
                <a:schemeClr val="bg2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itchFamily="34" charset="0"/>
                <a:buChar char="•"/>
                <a:defRPr sz="28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fontAlgn="auto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tr-TR" altLang="tr-TR" sz="1800">
                <a:solidFill>
                  <a:srgbClr val="FF9F1B"/>
                </a:solidFill>
              </a:endParaRPr>
            </a:p>
          </p:txBody>
        </p:sp>
        <p:sp>
          <p:nvSpPr>
            <p:cNvPr id="10" name="Dik Üçgen 9">
              <a:extLst>
                <a:ext uri="{FF2B5EF4-FFF2-40B4-BE49-F238E27FC236}">
                  <a16:creationId xmlns:a16="http://schemas.microsoft.com/office/drawing/2014/main" id="{AC51EC52-B5B5-B441-B539-24D4BBA72C65}"/>
                </a:ext>
              </a:extLst>
            </p:cNvPr>
            <p:cNvSpPr/>
            <p:nvPr/>
          </p:nvSpPr>
          <p:spPr>
            <a:xfrm>
              <a:off x="0" y="2606675"/>
              <a:ext cx="4251383" cy="4251325"/>
            </a:xfrm>
            <a:prstGeom prst="rtTriangle">
              <a:avLst/>
            </a:prstGeom>
            <a:solidFill>
              <a:srgbClr val="2E539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tr-TR"/>
            </a:p>
          </p:txBody>
        </p:sp>
        <p:sp>
          <p:nvSpPr>
            <p:cNvPr id="11" name="Dikdörtgen 10">
              <a:extLst>
                <a:ext uri="{FF2B5EF4-FFF2-40B4-BE49-F238E27FC236}">
                  <a16:creationId xmlns:a16="http://schemas.microsoft.com/office/drawing/2014/main" id="{A3838AA0-BA5C-004B-855A-ED3BD74C9CBA}"/>
                </a:ext>
              </a:extLst>
            </p:cNvPr>
            <p:cNvSpPr/>
            <p:nvPr/>
          </p:nvSpPr>
          <p:spPr>
            <a:xfrm>
              <a:off x="184153" y="836613"/>
              <a:ext cx="11819100" cy="585628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itchFamily="34" charset="0"/>
                <a:buChar char="•"/>
                <a:defRPr sz="28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fontAlgn="auto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tr-TR" altLang="tr-TR" sz="1800">
                <a:solidFill>
                  <a:srgbClr val="FFFFFF"/>
                </a:solidFill>
              </a:endParaRPr>
            </a:p>
          </p:txBody>
        </p:sp>
        <p:sp>
          <p:nvSpPr>
            <p:cNvPr id="44106" name="Slide Number Placeholder 1"/>
            <p:cNvSpPr txBox="1">
              <a:spLocks noChangeArrowheads="1"/>
            </p:cNvSpPr>
            <p:nvPr/>
          </p:nvSpPr>
          <p:spPr bwMode="auto">
            <a:xfrm>
              <a:off x="11555413" y="6350000"/>
              <a:ext cx="636587" cy="269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685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tr-TR" sz="1200" b="1">
                <a:solidFill>
                  <a:schemeClr val="bg1"/>
                </a:solidFill>
              </a:endParaRPr>
            </a:p>
          </p:txBody>
        </p:sp>
        <p:sp>
          <p:nvSpPr>
            <p:cNvPr id="13" name="Yuvarlatılmış Dikdörtgen 12">
              <a:extLst>
                <a:ext uri="{FF2B5EF4-FFF2-40B4-BE49-F238E27FC236}">
                  <a16:creationId xmlns:a16="http://schemas.microsoft.com/office/drawing/2014/main" id="{C2222958-7A2A-E147-8411-7EAC32FA8E6B}"/>
                </a:ext>
              </a:extLst>
            </p:cNvPr>
            <p:cNvSpPr/>
            <p:nvPr/>
          </p:nvSpPr>
          <p:spPr>
            <a:xfrm>
              <a:off x="11566683" y="6361113"/>
              <a:ext cx="709623" cy="295275"/>
            </a:xfrm>
            <a:prstGeom prst="roundRect">
              <a:avLst/>
            </a:prstGeom>
            <a:solidFill>
              <a:srgbClr val="2E549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tr-TR"/>
            </a:p>
          </p:txBody>
        </p:sp>
        <p:sp>
          <p:nvSpPr>
            <p:cNvPr id="44108" name="Slide Number Placeholder 1"/>
            <p:cNvSpPr txBox="1">
              <a:spLocks noChangeArrowheads="1"/>
            </p:cNvSpPr>
            <p:nvPr/>
          </p:nvSpPr>
          <p:spPr bwMode="auto">
            <a:xfrm>
              <a:off x="11574869" y="6379184"/>
              <a:ext cx="636587" cy="269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685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fld id="{4D8A4677-7F6D-4CAF-BD0D-5CD335626015}" type="slidenum">
                <a:rPr lang="en-US" altLang="tr-TR" sz="1200" b="1">
                  <a:solidFill>
                    <a:schemeClr val="bg1"/>
                  </a:solidFill>
                </a:rPr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t>13</a:t>
              </a:fld>
              <a:endParaRPr lang="en-US" altLang="tr-TR" sz="1200" b="1">
                <a:solidFill>
                  <a:schemeClr val="bg1"/>
                </a:solidFill>
              </a:endParaRPr>
            </a:p>
          </p:txBody>
        </p:sp>
        <p:sp>
          <p:nvSpPr>
            <p:cNvPr id="15" name="Dikdörtgen 11">
              <a:extLst>
                <a:ext uri="{FF2B5EF4-FFF2-40B4-BE49-F238E27FC236}">
                  <a16:creationId xmlns:a16="http://schemas.microsoft.com/office/drawing/2014/main" id="{6B46EE23-2026-0542-B9D4-871984F532E0}"/>
                </a:ext>
              </a:extLst>
            </p:cNvPr>
            <p:cNvSpPr/>
            <p:nvPr/>
          </p:nvSpPr>
          <p:spPr>
            <a:xfrm>
              <a:off x="1838350" y="485775"/>
              <a:ext cx="8515467" cy="260350"/>
            </a:xfrm>
            <a:custGeom>
              <a:avLst/>
              <a:gdLst>
                <a:gd name="connsiteX0" fmla="*/ 0 w 8516203"/>
                <a:gd name="connsiteY0" fmla="*/ 0 h 260224"/>
                <a:gd name="connsiteX1" fmla="*/ 8516203 w 8516203"/>
                <a:gd name="connsiteY1" fmla="*/ 0 h 260224"/>
                <a:gd name="connsiteX2" fmla="*/ 8516203 w 8516203"/>
                <a:gd name="connsiteY2" fmla="*/ 260224 h 260224"/>
                <a:gd name="connsiteX3" fmla="*/ 0 w 8516203"/>
                <a:gd name="connsiteY3" fmla="*/ 260224 h 260224"/>
                <a:gd name="connsiteX4" fmla="*/ 0 w 8516203"/>
                <a:gd name="connsiteY4" fmla="*/ 0 h 260224"/>
                <a:gd name="connsiteX0" fmla="*/ 0 w 8516203"/>
                <a:gd name="connsiteY0" fmla="*/ 0 h 260224"/>
                <a:gd name="connsiteX1" fmla="*/ 8516203 w 8516203"/>
                <a:gd name="connsiteY1" fmla="*/ 0 h 260224"/>
                <a:gd name="connsiteX2" fmla="*/ 8516203 w 8516203"/>
                <a:gd name="connsiteY2" fmla="*/ 260224 h 260224"/>
                <a:gd name="connsiteX3" fmla="*/ 293427 w 8516203"/>
                <a:gd name="connsiteY3" fmla="*/ 260224 h 260224"/>
                <a:gd name="connsiteX4" fmla="*/ 0 w 8516203"/>
                <a:gd name="connsiteY4" fmla="*/ 0 h 260224"/>
                <a:gd name="connsiteX0" fmla="*/ 0 w 8516203"/>
                <a:gd name="connsiteY0" fmla="*/ 0 h 260224"/>
                <a:gd name="connsiteX1" fmla="*/ 8516203 w 8516203"/>
                <a:gd name="connsiteY1" fmla="*/ 0 h 260224"/>
                <a:gd name="connsiteX2" fmla="*/ 8134066 w 8516203"/>
                <a:gd name="connsiteY2" fmla="*/ 260224 h 260224"/>
                <a:gd name="connsiteX3" fmla="*/ 293427 w 8516203"/>
                <a:gd name="connsiteY3" fmla="*/ 260224 h 260224"/>
                <a:gd name="connsiteX4" fmla="*/ 0 w 8516203"/>
                <a:gd name="connsiteY4" fmla="*/ 0 h 260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16203" h="260224">
                  <a:moveTo>
                    <a:pt x="0" y="0"/>
                  </a:moveTo>
                  <a:lnTo>
                    <a:pt x="8516203" y="0"/>
                  </a:lnTo>
                  <a:lnTo>
                    <a:pt x="8134066" y="260224"/>
                  </a:lnTo>
                  <a:lnTo>
                    <a:pt x="293427" y="2602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tr-TR">
                <a:solidFill>
                  <a:srgbClr val="44546A"/>
                </a:solidFill>
              </a:endParaRPr>
            </a:p>
          </p:txBody>
        </p:sp>
        <p:sp>
          <p:nvSpPr>
            <p:cNvPr id="16" name="Dikdörtgen 15">
              <a:extLst>
                <a:ext uri="{FF2B5EF4-FFF2-40B4-BE49-F238E27FC236}">
                  <a16:creationId xmlns:a16="http://schemas.microsoft.com/office/drawing/2014/main" id="{6A8EA7B9-F1C4-D84C-802D-45DFF80AAB02}"/>
                </a:ext>
              </a:extLst>
            </p:cNvPr>
            <p:cNvSpPr/>
            <p:nvPr/>
          </p:nvSpPr>
          <p:spPr>
            <a:xfrm>
              <a:off x="0" y="0"/>
              <a:ext cx="12192167" cy="615950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tr-TR">
                <a:solidFill>
                  <a:srgbClr val="44546A"/>
                </a:solidFill>
              </a:endParaRPr>
            </a:p>
          </p:txBody>
        </p:sp>
        <p:sp>
          <p:nvSpPr>
            <p:cNvPr id="17" name="Dikdörtgen 16">
              <a:extLst>
                <a:ext uri="{FF2B5EF4-FFF2-40B4-BE49-F238E27FC236}">
                  <a16:creationId xmlns:a16="http://schemas.microsoft.com/office/drawing/2014/main" id="{A1915795-C210-4344-B114-1C9EB3855B5B}"/>
                </a:ext>
              </a:extLst>
            </p:cNvPr>
            <p:cNvSpPr/>
            <p:nvPr/>
          </p:nvSpPr>
          <p:spPr>
            <a:xfrm>
              <a:off x="0" y="-3175"/>
              <a:ext cx="12192167" cy="120650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tr-TR">
                <a:solidFill>
                  <a:srgbClr val="44546A"/>
                </a:solidFill>
              </a:endParaRPr>
            </a:p>
          </p:txBody>
        </p:sp>
        <p:grpSp>
          <p:nvGrpSpPr>
            <p:cNvPr id="44112" name="Grup 17"/>
            <p:cNvGrpSpPr>
              <a:grpSpLocks/>
            </p:cNvGrpSpPr>
            <p:nvPr/>
          </p:nvGrpSpPr>
          <p:grpSpPr bwMode="auto">
            <a:xfrm>
              <a:off x="10853738" y="173038"/>
              <a:ext cx="835025" cy="833437"/>
              <a:chOff x="10853738" y="173038"/>
              <a:chExt cx="835025" cy="833437"/>
            </a:xfrm>
          </p:grpSpPr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E0BE1B27-4BA2-8E4E-8E6A-4546C163E6F4}"/>
                  </a:ext>
                </a:extLst>
              </p:cNvPr>
              <p:cNvSpPr/>
              <p:nvPr/>
            </p:nvSpPr>
            <p:spPr>
              <a:xfrm>
                <a:off x="10853887" y="173038"/>
                <a:ext cx="835036" cy="833437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tr-TR">
                  <a:solidFill>
                    <a:prstClr val="white"/>
                  </a:solidFill>
                </a:endParaRPr>
              </a:p>
            </p:txBody>
          </p:sp>
          <p:pic>
            <p:nvPicPr>
              <p:cNvPr id="44114" name="Resim 16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920413" y="239713"/>
                <a:ext cx="708025" cy="7080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44035" name="Dikdörtgen 13"/>
          <p:cNvSpPr>
            <a:spLocks noChangeArrowheads="1"/>
          </p:cNvSpPr>
          <p:nvPr/>
        </p:nvSpPr>
        <p:spPr bwMode="auto">
          <a:xfrm>
            <a:off x="2198076" y="153988"/>
            <a:ext cx="683162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tr-TR" altLang="tr-TR" sz="24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(SİİRT </a:t>
            </a:r>
            <a:r>
              <a:rPr lang="tr-TR" altLang="tr-TR" sz="2400" b="1" dirty="0">
                <a:solidFill>
                  <a:schemeClr val="bg1"/>
                </a:solidFill>
                <a:cs typeface="Times New Roman" panose="02020603050405020304" pitchFamily="18" charset="0"/>
              </a:rPr>
              <a:t>VALİLİĞİ-AFAD) </a:t>
            </a:r>
          </a:p>
        </p:txBody>
      </p:sp>
      <p:graphicFrame>
        <p:nvGraphicFramePr>
          <p:cNvPr id="43013" name="Table 43012">
            <a:extLst>
              <a:ext uri="{FF2B5EF4-FFF2-40B4-BE49-F238E27FC236}">
                <a16:creationId xmlns:a16="http://schemas.microsoft.com/office/drawing/2014/main" id="{DD2318C3-0963-9C4C-A164-631A2E5A53A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251901"/>
              </p:ext>
            </p:extLst>
          </p:nvPr>
        </p:nvGraphicFramePr>
        <p:xfrm>
          <a:off x="240571" y="992001"/>
          <a:ext cx="11387704" cy="5464799"/>
        </p:xfrm>
        <a:graphic>
          <a:graphicData uri="http://schemas.openxmlformats.org/drawingml/2006/table">
            <a:tbl>
              <a:tblPr/>
              <a:tblGrid>
                <a:gridCol w="3166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915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491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5149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8049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22537">
                  <a:extLst>
                    <a:ext uri="{9D8B030D-6E8A-4147-A177-3AD203B41FA5}">
                      <a16:colId xmlns:a16="http://schemas.microsoft.com/office/drawing/2014/main" val="3035543307"/>
                    </a:ext>
                  </a:extLst>
                </a:gridCol>
                <a:gridCol w="940777">
                  <a:extLst>
                    <a:ext uri="{9D8B030D-6E8A-4147-A177-3AD203B41FA5}">
                      <a16:colId xmlns:a16="http://schemas.microsoft.com/office/drawing/2014/main" val="983249771"/>
                    </a:ext>
                  </a:extLst>
                </a:gridCol>
                <a:gridCol w="473510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30652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sz="12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F-NO</a:t>
                      </a:r>
                      <a:endParaRPr lang="en-US" sz="12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6460" marR="6460" marT="6460" marB="0" anchor="ctr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sz="12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FAALİYET VE PROJELER</a:t>
                      </a:r>
                      <a:endParaRPr lang="en-US" sz="12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6460" marR="6460" marT="6460" marB="0" anchor="ctr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sz="12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PG-NO</a:t>
                      </a:r>
                      <a:endParaRPr lang="en-US" sz="12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6460" marR="6460" marT="6460" marB="0" anchor="ctr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sz="12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PERFORMANS  GÖSTERGESİ (PG)</a:t>
                      </a:r>
                      <a:endParaRPr lang="en-US" sz="12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6460" marR="6460" marT="6460" marB="0" anchor="ctr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sz="12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PG </a:t>
                      </a:r>
                      <a:br>
                        <a:rPr sz="12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</a:br>
                      <a:r>
                        <a:rPr sz="12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HEDEFİ</a:t>
                      </a:r>
                      <a:endParaRPr lang="en-US" sz="12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6460" marR="6460" marT="6460" marB="0" anchor="ctr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eaLnBrk="1" fontAlgn="ctr" hangingPunct="1">
                        <a:buNone/>
                      </a:pPr>
                      <a:r>
                        <a:rPr lang="tr-TR" sz="1200" b="1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GERÇEKLEŞME</a:t>
                      </a:r>
                      <a:endParaRPr lang="en-US" sz="12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6460" marR="6460" marT="646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1200" b="1" dirty="0" smtClean="0">
                        <a:solidFill>
                          <a:schemeClr val="bg1"/>
                        </a:solidFill>
                        <a:latin typeface="Calibri" panose="020F0502020204030204" pitchFamily="34" charset="0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b="1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GERÇEKLEŞME ORANI </a:t>
                      </a:r>
                      <a:r>
                        <a:rPr lang="tr-TR" sz="1200" b="0" i="0" u="none" strike="noStrike" kern="1200" baseline="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(%)</a:t>
                      </a:r>
                      <a:endParaRPr lang="en-US" sz="1200" b="0" i="0" u="none" strike="noStrike" kern="1200" baseline="0" dirty="0" smtClean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460" marR="6460" marT="646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sz="12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AÇIKLAMA</a:t>
                      </a:r>
                      <a:endParaRPr lang="en-US" sz="12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6460" marR="6460" marT="646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22028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endParaRPr lang="en-US" sz="11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460" marR="6460" marT="646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endParaRPr lang="pt-BR" altLang="x-none" sz="11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460" marR="6460" marT="646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endParaRPr lang="en-US" sz="11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tr-TR" altLang="tr-TR" sz="11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4" marB="0" anchor="ctr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altLang="tr-TR" sz="1100" b="0" i="0" u="none" strike="noStrike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663" marR="5663" marT="5665" marB="0" anchor="ctr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altLang="tr-TR" sz="1100" b="0" i="0" u="none" strike="noStrike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663" marR="5663" marT="5665" marB="0" anchor="ctr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altLang="tr-TR" sz="1100" b="0" i="0" u="none" strike="noStrike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663" marR="5663" marT="5665" marB="0" anchor="ctr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altLang="tr-TR" sz="11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4" marB="0" anchor="ctr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65895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endParaRPr lang="en-US" sz="1100" b="0" i="0" u="none" strike="noStrike" kern="1200" baseline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460" marR="6460" marT="646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100" b="0" i="0" u="none" strike="noStrike" kern="1200" baseline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tr-TR" altLang="tr-TR" sz="1100" b="0" i="0" u="none" strike="noStrike" kern="1200" baseline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5663" marR="5663" marT="5665" marB="0" anchor="ctr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altLang="tr-TR" sz="1100" b="0" i="0" u="none" strike="noStrike" kern="1200" baseline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altLang="tr-TR" sz="1100" b="0" i="0" u="none" strike="noStrike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663" marR="5663" marT="5665" marB="0" anchor="ctr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altLang="tr-TR" sz="1100" b="0" i="0" u="none" strike="noStrike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663" marR="5663" marT="5665" marB="0" anchor="ctr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altLang="tr-TR" sz="1100" b="0" i="0" u="none" strike="noStrike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663" marR="5663" marT="5665" marB="0" anchor="ctr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altLang="tr-TR" sz="11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4" marB="0" anchor="ctr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86846">
                <a:tc>
                  <a:txBody>
                    <a:bodyPr/>
                    <a:lstStyle/>
                    <a:p>
                      <a:pPr lvl="0" algn="ctr" eaLnBrk="1" fontAlgn="ctr" hangingPunct="1">
                        <a:buNone/>
                      </a:pPr>
                      <a:endParaRPr lang="en-US" sz="1100" b="0" i="0" u="none" strike="noStrike" kern="1200" baseline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460" marR="6460" marT="646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100" b="0" i="0" u="none" strike="noStrike" kern="1200" baseline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tr-TR" altLang="tr-TR" sz="1100" b="0" i="0" u="none" strike="noStrike" kern="1200" baseline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5663" marR="5663" marT="5665" marB="0" anchor="ctr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altLang="tr-TR" sz="1100" b="0" i="0" u="none" strike="noStrike" kern="1200" baseline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altLang="tr-TR" sz="1100" b="0" i="0" u="none" strike="noStrike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663" marR="5663" marT="5665" marB="0" anchor="ctr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altLang="tr-TR" sz="1100" b="0" i="0" u="none" strike="noStrike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663" marR="5663" marT="5665" marB="0" anchor="ctr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altLang="tr-TR" sz="1100" b="0" i="0" u="none" strike="noStrike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663" marR="5663" marT="5665" marB="0" anchor="ctr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altLang="tr-TR" sz="11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4" marB="0" anchor="ctr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8933170"/>
                  </a:ext>
                </a:extLst>
              </a:tr>
              <a:tr h="666215">
                <a:tc>
                  <a:txBody>
                    <a:bodyPr/>
                    <a:lstStyle/>
                    <a:p>
                      <a:pPr lvl="0" algn="ctr" eaLnBrk="1" fontAlgn="ctr" hangingPunct="1">
                        <a:buNone/>
                      </a:pPr>
                      <a:endParaRPr lang="en-US" sz="1100" b="0" i="0" u="none" strike="noStrike" kern="1200" baseline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460" marR="6460" marT="646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100" b="0" i="0" u="none" strike="noStrike" kern="1200" baseline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tr-TR" altLang="tr-TR" sz="1100" b="0" i="0" u="none" strike="noStrike" kern="1200" baseline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5663" marR="5663" marT="5665" marB="0" anchor="ctr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altLang="tr-TR" sz="1100" b="0" i="0" u="none" strike="noStrike" kern="1200" baseline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altLang="tr-TR" sz="1100" b="0" i="0" u="none" strike="noStrike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663" marR="5663" marT="5665" marB="0" anchor="ctr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altLang="tr-TR" sz="1100" b="0" i="0" u="none" strike="noStrike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663" marR="5663" marT="5665" marB="0" anchor="ctr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altLang="tr-TR" sz="1100" b="0" i="0" u="none" strike="noStrike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663" marR="5663" marT="5665" marB="0" anchor="ctr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altLang="tr-TR" sz="11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4" marB="0" anchor="ctr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7370906"/>
                  </a:ext>
                </a:extLst>
              </a:tr>
              <a:tr h="1368715">
                <a:tc>
                  <a:txBody>
                    <a:bodyPr/>
                    <a:lstStyle/>
                    <a:p>
                      <a:pPr lvl="0" algn="ctr" eaLnBrk="1" fontAlgn="ctr" hangingPunct="1">
                        <a:buNone/>
                      </a:pPr>
                      <a:endParaRPr lang="en-US" sz="1100" b="0" i="0" u="none" strike="noStrike" kern="1200" baseline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460" marR="6460" marT="646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100" b="0" i="0" u="none" strike="noStrike" kern="1200" baseline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tr-TR" altLang="tr-TR" sz="1100" b="0" i="0" u="none" strike="noStrike" kern="1200" baseline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5663" marR="5663" marT="5665" marB="0" anchor="ctr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altLang="tr-TR" sz="1100" b="0" i="0" u="none" strike="noStrike" kern="1200" baseline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altLang="tr-TR" sz="1100" b="0" i="0" u="none" strike="noStrike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663" marR="5663" marT="5665" marB="0" anchor="ctr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altLang="tr-TR" sz="1100" b="0" i="0" u="none" strike="noStrike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663" marR="5663" marT="5665" marB="0" anchor="ctr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altLang="tr-TR" sz="1100" b="0" i="0" u="none" strike="noStrike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663" marR="5663" marT="5665" marB="0" anchor="ctr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altLang="tr-TR" sz="11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4" marB="0" anchor="ctr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79268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453736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034" name="Grup 7"/>
          <p:cNvGrpSpPr>
            <a:grpSpLocks/>
          </p:cNvGrpSpPr>
          <p:nvPr/>
        </p:nvGrpSpPr>
        <p:grpSpPr bwMode="auto">
          <a:xfrm>
            <a:off x="0" y="-3175"/>
            <a:ext cx="12276138" cy="6861175"/>
            <a:chOff x="0" y="-3175"/>
            <a:chExt cx="12276306" cy="6861175"/>
          </a:xfrm>
        </p:grpSpPr>
        <p:sp>
          <p:nvSpPr>
            <p:cNvPr id="9" name="Dikdörtgen 8">
              <a:extLst>
                <a:ext uri="{FF2B5EF4-FFF2-40B4-BE49-F238E27FC236}">
                  <a16:creationId xmlns:a16="http://schemas.microsoft.com/office/drawing/2014/main" id="{46371DE6-B846-F240-8F01-4966D9656FAA}"/>
                </a:ext>
              </a:extLst>
            </p:cNvPr>
            <p:cNvSpPr/>
            <p:nvPr/>
          </p:nvSpPr>
          <p:spPr>
            <a:xfrm>
              <a:off x="0" y="579438"/>
              <a:ext cx="12192167" cy="6278562"/>
            </a:xfrm>
            <a:prstGeom prst="rect">
              <a:avLst/>
            </a:prstGeom>
            <a:pattFill prst="dkUpDiag">
              <a:fgClr>
                <a:schemeClr val="bg2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itchFamily="34" charset="0"/>
                <a:buChar char="•"/>
                <a:defRPr sz="28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fontAlgn="auto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tr-TR" altLang="tr-TR" sz="1800">
                <a:solidFill>
                  <a:srgbClr val="FF9F1B"/>
                </a:solidFill>
              </a:endParaRPr>
            </a:p>
          </p:txBody>
        </p:sp>
        <p:sp>
          <p:nvSpPr>
            <p:cNvPr id="10" name="Dik Üçgen 9">
              <a:extLst>
                <a:ext uri="{FF2B5EF4-FFF2-40B4-BE49-F238E27FC236}">
                  <a16:creationId xmlns:a16="http://schemas.microsoft.com/office/drawing/2014/main" id="{AC51EC52-B5B5-B441-B539-24D4BBA72C65}"/>
                </a:ext>
              </a:extLst>
            </p:cNvPr>
            <p:cNvSpPr/>
            <p:nvPr/>
          </p:nvSpPr>
          <p:spPr>
            <a:xfrm>
              <a:off x="0" y="2606675"/>
              <a:ext cx="4251383" cy="4251325"/>
            </a:xfrm>
            <a:prstGeom prst="rtTriangle">
              <a:avLst/>
            </a:prstGeom>
            <a:solidFill>
              <a:srgbClr val="2E539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tr-TR"/>
            </a:p>
          </p:txBody>
        </p:sp>
        <p:sp>
          <p:nvSpPr>
            <p:cNvPr id="11" name="Dikdörtgen 10">
              <a:extLst>
                <a:ext uri="{FF2B5EF4-FFF2-40B4-BE49-F238E27FC236}">
                  <a16:creationId xmlns:a16="http://schemas.microsoft.com/office/drawing/2014/main" id="{A3838AA0-BA5C-004B-855A-ED3BD74C9CBA}"/>
                </a:ext>
              </a:extLst>
            </p:cNvPr>
            <p:cNvSpPr/>
            <p:nvPr/>
          </p:nvSpPr>
          <p:spPr>
            <a:xfrm>
              <a:off x="184153" y="836613"/>
              <a:ext cx="11819100" cy="585628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itchFamily="34" charset="0"/>
                <a:buChar char="•"/>
                <a:defRPr sz="28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fontAlgn="auto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tr-TR" altLang="tr-TR" sz="1800">
                <a:solidFill>
                  <a:srgbClr val="FFFFFF"/>
                </a:solidFill>
              </a:endParaRPr>
            </a:p>
          </p:txBody>
        </p:sp>
        <p:sp>
          <p:nvSpPr>
            <p:cNvPr id="44106" name="Slide Number Placeholder 1"/>
            <p:cNvSpPr txBox="1">
              <a:spLocks noChangeArrowheads="1"/>
            </p:cNvSpPr>
            <p:nvPr/>
          </p:nvSpPr>
          <p:spPr bwMode="auto">
            <a:xfrm>
              <a:off x="11555413" y="6350000"/>
              <a:ext cx="636587" cy="269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685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tr-TR" sz="1200" b="1">
                <a:solidFill>
                  <a:schemeClr val="bg1"/>
                </a:solidFill>
              </a:endParaRPr>
            </a:p>
          </p:txBody>
        </p:sp>
        <p:sp>
          <p:nvSpPr>
            <p:cNvPr id="13" name="Yuvarlatılmış Dikdörtgen 12">
              <a:extLst>
                <a:ext uri="{FF2B5EF4-FFF2-40B4-BE49-F238E27FC236}">
                  <a16:creationId xmlns:a16="http://schemas.microsoft.com/office/drawing/2014/main" id="{C2222958-7A2A-E147-8411-7EAC32FA8E6B}"/>
                </a:ext>
              </a:extLst>
            </p:cNvPr>
            <p:cNvSpPr/>
            <p:nvPr/>
          </p:nvSpPr>
          <p:spPr>
            <a:xfrm>
              <a:off x="11566683" y="6361113"/>
              <a:ext cx="709623" cy="295275"/>
            </a:xfrm>
            <a:prstGeom prst="roundRect">
              <a:avLst/>
            </a:prstGeom>
            <a:solidFill>
              <a:srgbClr val="2E549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tr-TR"/>
            </a:p>
          </p:txBody>
        </p:sp>
        <p:sp>
          <p:nvSpPr>
            <p:cNvPr id="44108" name="Slide Number Placeholder 1"/>
            <p:cNvSpPr txBox="1">
              <a:spLocks noChangeArrowheads="1"/>
            </p:cNvSpPr>
            <p:nvPr/>
          </p:nvSpPr>
          <p:spPr bwMode="auto">
            <a:xfrm>
              <a:off x="11574869" y="6379184"/>
              <a:ext cx="636587" cy="269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685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fld id="{4D8A4677-7F6D-4CAF-BD0D-5CD335626015}" type="slidenum">
                <a:rPr lang="en-US" altLang="tr-TR" sz="1200" b="1">
                  <a:solidFill>
                    <a:schemeClr val="bg1"/>
                  </a:solidFill>
                </a:rPr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t>14</a:t>
              </a:fld>
              <a:endParaRPr lang="en-US" altLang="tr-TR" sz="1200" b="1">
                <a:solidFill>
                  <a:schemeClr val="bg1"/>
                </a:solidFill>
              </a:endParaRPr>
            </a:p>
          </p:txBody>
        </p:sp>
        <p:sp>
          <p:nvSpPr>
            <p:cNvPr id="15" name="Dikdörtgen 11">
              <a:extLst>
                <a:ext uri="{FF2B5EF4-FFF2-40B4-BE49-F238E27FC236}">
                  <a16:creationId xmlns:a16="http://schemas.microsoft.com/office/drawing/2014/main" id="{6B46EE23-2026-0542-B9D4-871984F532E0}"/>
                </a:ext>
              </a:extLst>
            </p:cNvPr>
            <p:cNvSpPr/>
            <p:nvPr/>
          </p:nvSpPr>
          <p:spPr>
            <a:xfrm>
              <a:off x="1838350" y="485775"/>
              <a:ext cx="8515467" cy="260350"/>
            </a:xfrm>
            <a:custGeom>
              <a:avLst/>
              <a:gdLst>
                <a:gd name="connsiteX0" fmla="*/ 0 w 8516203"/>
                <a:gd name="connsiteY0" fmla="*/ 0 h 260224"/>
                <a:gd name="connsiteX1" fmla="*/ 8516203 w 8516203"/>
                <a:gd name="connsiteY1" fmla="*/ 0 h 260224"/>
                <a:gd name="connsiteX2" fmla="*/ 8516203 w 8516203"/>
                <a:gd name="connsiteY2" fmla="*/ 260224 h 260224"/>
                <a:gd name="connsiteX3" fmla="*/ 0 w 8516203"/>
                <a:gd name="connsiteY3" fmla="*/ 260224 h 260224"/>
                <a:gd name="connsiteX4" fmla="*/ 0 w 8516203"/>
                <a:gd name="connsiteY4" fmla="*/ 0 h 260224"/>
                <a:gd name="connsiteX0" fmla="*/ 0 w 8516203"/>
                <a:gd name="connsiteY0" fmla="*/ 0 h 260224"/>
                <a:gd name="connsiteX1" fmla="*/ 8516203 w 8516203"/>
                <a:gd name="connsiteY1" fmla="*/ 0 h 260224"/>
                <a:gd name="connsiteX2" fmla="*/ 8516203 w 8516203"/>
                <a:gd name="connsiteY2" fmla="*/ 260224 h 260224"/>
                <a:gd name="connsiteX3" fmla="*/ 293427 w 8516203"/>
                <a:gd name="connsiteY3" fmla="*/ 260224 h 260224"/>
                <a:gd name="connsiteX4" fmla="*/ 0 w 8516203"/>
                <a:gd name="connsiteY4" fmla="*/ 0 h 260224"/>
                <a:gd name="connsiteX0" fmla="*/ 0 w 8516203"/>
                <a:gd name="connsiteY0" fmla="*/ 0 h 260224"/>
                <a:gd name="connsiteX1" fmla="*/ 8516203 w 8516203"/>
                <a:gd name="connsiteY1" fmla="*/ 0 h 260224"/>
                <a:gd name="connsiteX2" fmla="*/ 8134066 w 8516203"/>
                <a:gd name="connsiteY2" fmla="*/ 260224 h 260224"/>
                <a:gd name="connsiteX3" fmla="*/ 293427 w 8516203"/>
                <a:gd name="connsiteY3" fmla="*/ 260224 h 260224"/>
                <a:gd name="connsiteX4" fmla="*/ 0 w 8516203"/>
                <a:gd name="connsiteY4" fmla="*/ 0 h 260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16203" h="260224">
                  <a:moveTo>
                    <a:pt x="0" y="0"/>
                  </a:moveTo>
                  <a:lnTo>
                    <a:pt x="8516203" y="0"/>
                  </a:lnTo>
                  <a:lnTo>
                    <a:pt x="8134066" y="260224"/>
                  </a:lnTo>
                  <a:lnTo>
                    <a:pt x="293427" y="2602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tr-TR">
                <a:solidFill>
                  <a:srgbClr val="44546A"/>
                </a:solidFill>
              </a:endParaRPr>
            </a:p>
          </p:txBody>
        </p:sp>
        <p:sp>
          <p:nvSpPr>
            <p:cNvPr id="16" name="Dikdörtgen 15">
              <a:extLst>
                <a:ext uri="{FF2B5EF4-FFF2-40B4-BE49-F238E27FC236}">
                  <a16:creationId xmlns:a16="http://schemas.microsoft.com/office/drawing/2014/main" id="{6A8EA7B9-F1C4-D84C-802D-45DFF80AAB02}"/>
                </a:ext>
              </a:extLst>
            </p:cNvPr>
            <p:cNvSpPr/>
            <p:nvPr/>
          </p:nvSpPr>
          <p:spPr>
            <a:xfrm>
              <a:off x="0" y="0"/>
              <a:ext cx="12192167" cy="615950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tr-TR">
                <a:solidFill>
                  <a:srgbClr val="44546A"/>
                </a:solidFill>
              </a:endParaRPr>
            </a:p>
          </p:txBody>
        </p:sp>
        <p:sp>
          <p:nvSpPr>
            <p:cNvPr id="17" name="Dikdörtgen 16">
              <a:extLst>
                <a:ext uri="{FF2B5EF4-FFF2-40B4-BE49-F238E27FC236}">
                  <a16:creationId xmlns:a16="http://schemas.microsoft.com/office/drawing/2014/main" id="{A1915795-C210-4344-B114-1C9EB3855B5B}"/>
                </a:ext>
              </a:extLst>
            </p:cNvPr>
            <p:cNvSpPr/>
            <p:nvPr/>
          </p:nvSpPr>
          <p:spPr>
            <a:xfrm>
              <a:off x="0" y="-3175"/>
              <a:ext cx="12192167" cy="120650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tr-TR">
                <a:solidFill>
                  <a:srgbClr val="44546A"/>
                </a:solidFill>
              </a:endParaRPr>
            </a:p>
          </p:txBody>
        </p:sp>
        <p:grpSp>
          <p:nvGrpSpPr>
            <p:cNvPr id="44112" name="Grup 17"/>
            <p:cNvGrpSpPr>
              <a:grpSpLocks/>
            </p:cNvGrpSpPr>
            <p:nvPr/>
          </p:nvGrpSpPr>
          <p:grpSpPr bwMode="auto">
            <a:xfrm>
              <a:off x="10853738" y="173038"/>
              <a:ext cx="835025" cy="833437"/>
              <a:chOff x="10853738" y="173038"/>
              <a:chExt cx="835025" cy="833437"/>
            </a:xfrm>
          </p:grpSpPr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E0BE1B27-4BA2-8E4E-8E6A-4546C163E6F4}"/>
                  </a:ext>
                </a:extLst>
              </p:cNvPr>
              <p:cNvSpPr/>
              <p:nvPr/>
            </p:nvSpPr>
            <p:spPr>
              <a:xfrm>
                <a:off x="10853887" y="173038"/>
                <a:ext cx="835036" cy="833437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tr-TR">
                  <a:solidFill>
                    <a:prstClr val="white"/>
                  </a:solidFill>
                </a:endParaRPr>
              </a:p>
            </p:txBody>
          </p:sp>
          <p:pic>
            <p:nvPicPr>
              <p:cNvPr id="44114" name="Resim 16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920413" y="239713"/>
                <a:ext cx="708025" cy="7080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44035" name="Dikdörtgen 13"/>
          <p:cNvSpPr>
            <a:spLocks noChangeArrowheads="1"/>
          </p:cNvSpPr>
          <p:nvPr/>
        </p:nvSpPr>
        <p:spPr bwMode="auto">
          <a:xfrm>
            <a:off x="2198076" y="153988"/>
            <a:ext cx="683162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tr-TR" altLang="tr-TR" sz="24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(SİİRT </a:t>
            </a:r>
            <a:r>
              <a:rPr lang="tr-TR" altLang="tr-TR" sz="2400" b="1" dirty="0">
                <a:solidFill>
                  <a:schemeClr val="bg1"/>
                </a:solidFill>
                <a:cs typeface="Times New Roman" panose="02020603050405020304" pitchFamily="18" charset="0"/>
              </a:rPr>
              <a:t>VALİLİĞİ-GÖÇ İDARESİ MÜDÜRLÜĞÜ)</a:t>
            </a:r>
          </a:p>
        </p:txBody>
      </p:sp>
      <p:graphicFrame>
        <p:nvGraphicFramePr>
          <p:cNvPr id="18" name="Table 43012">
            <a:extLst>
              <a:ext uri="{FF2B5EF4-FFF2-40B4-BE49-F238E27FC236}">
                <a16:creationId xmlns:a16="http://schemas.microsoft.com/office/drawing/2014/main" id="{DD2318C3-0963-9C4C-A164-631A2E5A53A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79822596"/>
              </p:ext>
            </p:extLst>
          </p:nvPr>
        </p:nvGraphicFramePr>
        <p:xfrm>
          <a:off x="241179" y="1022350"/>
          <a:ext cx="11447586" cy="5216525"/>
        </p:xfrm>
        <a:graphic>
          <a:graphicData uri="http://schemas.openxmlformats.org/drawingml/2006/table">
            <a:tbl>
              <a:tblPr/>
              <a:tblGrid>
                <a:gridCol w="4254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238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270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2267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3645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40525">
                  <a:extLst>
                    <a:ext uri="{9D8B030D-6E8A-4147-A177-3AD203B41FA5}">
                      <a16:colId xmlns:a16="http://schemas.microsoft.com/office/drawing/2014/main" val="1593078627"/>
                    </a:ext>
                  </a:extLst>
                </a:gridCol>
                <a:gridCol w="1037492">
                  <a:extLst>
                    <a:ext uri="{9D8B030D-6E8A-4147-A177-3AD203B41FA5}">
                      <a16:colId xmlns:a16="http://schemas.microsoft.com/office/drawing/2014/main" val="2046589354"/>
                    </a:ext>
                  </a:extLst>
                </a:gridCol>
                <a:gridCol w="47340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54131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sz="12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F-NO</a:t>
                      </a:r>
                      <a:endParaRPr lang="en-US" sz="12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6460" marR="6460" marT="6460" marB="0" anchor="ctr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sz="12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FAALİYET VE PROJELER</a:t>
                      </a:r>
                      <a:endParaRPr lang="en-US" sz="12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6460" marR="6460" marT="6460" marB="0" anchor="ctr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sz="12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PG-NO</a:t>
                      </a:r>
                      <a:endParaRPr lang="en-US" sz="12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6460" marR="6460" marT="6460" marB="0" anchor="ctr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sz="12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PERFORMANS  GÖSTERGESİ (PG)</a:t>
                      </a:r>
                      <a:endParaRPr lang="en-US" sz="12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6460" marR="6460" marT="6460" marB="0" anchor="ctr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sz="12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PG </a:t>
                      </a:r>
                      <a:br>
                        <a:rPr sz="12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</a:br>
                      <a:r>
                        <a:rPr sz="12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HEDEFİ</a:t>
                      </a:r>
                      <a:endParaRPr lang="en-US" sz="12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6460" marR="6460" marT="6460" marB="0" anchor="ctr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eaLnBrk="1" fontAlgn="ctr" hangingPunct="1">
                        <a:buNone/>
                      </a:pPr>
                      <a:r>
                        <a:rPr lang="tr-TR" sz="1200" b="1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GERÇEKLEŞME</a:t>
                      </a:r>
                      <a:endParaRPr lang="en-US" sz="12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6460" marR="6460" marT="646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1200" b="1" dirty="0" smtClean="0">
                        <a:solidFill>
                          <a:schemeClr val="bg1"/>
                        </a:solidFill>
                        <a:latin typeface="Calibri" panose="020F0502020204030204" pitchFamily="34" charset="0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b="1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GERÇEKLEŞME ORANI </a:t>
                      </a:r>
                      <a:r>
                        <a:rPr lang="tr-TR" sz="1200" b="0" i="0" u="none" strike="noStrike" kern="1200" baseline="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(%)</a:t>
                      </a:r>
                      <a:endParaRPr lang="en-US" sz="1200" b="0" i="0" u="none" strike="noStrike" kern="1200" baseline="0" dirty="0" smtClean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460" marR="6460" marT="646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sz="12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AÇIKLAMA</a:t>
                      </a:r>
                      <a:endParaRPr lang="en-US" sz="12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6460" marR="6460" marT="646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66079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endParaRPr lang="en-US" sz="11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460" marR="6460" marT="646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endParaRPr lang="pt-BR" altLang="x-none" sz="11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460" marR="6460" marT="646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endParaRPr lang="en-US" sz="11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tr-TR" altLang="tr-TR" sz="11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4" marB="0" anchor="ctr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altLang="tr-TR" sz="1100" b="0" i="0" u="none" strike="noStrike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663" marR="5663" marT="5665" marB="0" anchor="ctr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altLang="tr-TR" sz="1100" b="0" i="0" u="none" strike="noStrike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663" marR="5663" marT="5665" marB="0" anchor="ctr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altLang="tr-TR" sz="1100" b="0" i="0" u="none" strike="noStrike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663" marR="5663" marT="5665" marB="0" anchor="ctr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altLang="tr-TR" sz="11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4" marB="0" anchor="ctr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2714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endParaRPr lang="en-US" sz="1100" b="0" i="0" u="none" strike="noStrike" kern="1200" baseline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460" marR="6460" marT="646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100" b="0" i="0" u="none" strike="noStrike" kern="1200" baseline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tr-TR" altLang="tr-TR" sz="1100" b="0" i="0" u="none" strike="noStrike" kern="1200" baseline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5663" marR="5663" marT="5665" marB="0" anchor="ctr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altLang="tr-TR" sz="1100" b="0" i="0" u="none" strike="noStrike" kern="1200" baseline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altLang="tr-TR" sz="1100" b="0" i="0" u="none" strike="noStrike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663" marR="5663" marT="5665" marB="0" anchor="ctr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altLang="tr-TR" sz="1100" b="0" i="0" u="none" strike="noStrike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663" marR="5663" marT="5665" marB="0" anchor="ctr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altLang="tr-TR" sz="1100" b="0" i="0" u="none" strike="noStrike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663" marR="5663" marT="5665" marB="0" anchor="ctr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altLang="tr-TR" sz="11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4" marB="0" anchor="ctr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13337">
                <a:tc>
                  <a:txBody>
                    <a:bodyPr/>
                    <a:lstStyle/>
                    <a:p>
                      <a:pPr lvl="0" algn="ctr" eaLnBrk="1" fontAlgn="ctr" hangingPunct="1">
                        <a:buNone/>
                      </a:pPr>
                      <a:endParaRPr lang="en-US" sz="1100" b="0" i="0" u="none" strike="noStrike" kern="1200" baseline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460" marR="6460" marT="646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100" b="0" i="0" u="none" strike="noStrike" kern="1200" baseline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tr-TR" altLang="tr-TR" sz="1100" b="0" i="0" u="none" strike="noStrike" kern="1200" baseline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5663" marR="5663" marT="5665" marB="0" anchor="ctr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altLang="tr-TR" sz="1100" b="0" i="0" u="none" strike="noStrike" kern="1200" baseline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altLang="tr-TR" sz="1100" b="0" i="0" u="none" strike="noStrike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663" marR="5663" marT="5665" marB="0" anchor="ctr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altLang="tr-TR" sz="1100" b="0" i="0" u="none" strike="noStrike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663" marR="5663" marT="5665" marB="0" anchor="ctr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altLang="tr-TR" sz="1100" b="0" i="0" u="none" strike="noStrike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663" marR="5663" marT="5665" marB="0" anchor="ctr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altLang="tr-TR" sz="11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4" marB="0" anchor="ctr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8933170"/>
                  </a:ext>
                </a:extLst>
              </a:tr>
              <a:tr h="713337">
                <a:tc>
                  <a:txBody>
                    <a:bodyPr/>
                    <a:lstStyle/>
                    <a:p>
                      <a:pPr lvl="0" algn="ctr" eaLnBrk="1" fontAlgn="ctr" hangingPunct="1">
                        <a:buNone/>
                      </a:pPr>
                      <a:endParaRPr lang="en-US" sz="1100" b="0" i="0" u="none" strike="noStrike" kern="1200" baseline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460" marR="6460" marT="646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100" b="0" i="0" u="none" strike="noStrike" kern="1200" baseline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tr-TR" altLang="tr-TR" sz="1100" b="0" i="0" u="none" strike="noStrike" kern="1200" baseline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5663" marR="5663" marT="5665" marB="0" anchor="ctr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altLang="tr-TR" sz="1100" b="0" i="0" u="none" strike="noStrike" kern="1200" baseline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altLang="tr-TR" sz="1100" b="0" i="0" u="none" strike="noStrike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663" marR="5663" marT="5665" marB="0" anchor="ctr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altLang="tr-TR" sz="1100" b="0" i="0" u="none" strike="noStrike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663" marR="5663" marT="5665" marB="0" anchor="ctr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altLang="tr-TR" sz="1100" b="0" i="0" u="none" strike="noStrike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663" marR="5663" marT="5665" marB="0" anchor="ctr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altLang="tr-TR" sz="11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4" marB="0" anchor="ctr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7370906"/>
                  </a:ext>
                </a:extLst>
              </a:tr>
              <a:tr h="842501">
                <a:tc>
                  <a:txBody>
                    <a:bodyPr/>
                    <a:lstStyle/>
                    <a:p>
                      <a:pPr lvl="0" algn="ctr" eaLnBrk="1" fontAlgn="ctr" hangingPunct="1">
                        <a:buNone/>
                      </a:pPr>
                      <a:endParaRPr lang="en-US" sz="1100" b="0" i="0" u="none" strike="noStrike" kern="1200" baseline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460" marR="6460" marT="646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100" b="0" i="0" u="none" strike="noStrike" kern="1200" baseline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tr-TR" altLang="tr-TR" sz="1100" b="0" i="0" u="none" strike="noStrike" kern="1200" baseline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5663" marR="5663" marT="5665" marB="0" anchor="ctr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altLang="tr-TR" sz="1100" b="0" i="0" u="none" strike="noStrike" kern="1200" baseline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altLang="tr-TR" sz="1100" b="0" i="0" u="none" strike="noStrike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663" marR="5663" marT="5665" marB="0" anchor="ctr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altLang="tr-TR" sz="1100" b="0" i="0" u="none" strike="noStrike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663" marR="5663" marT="5665" marB="0" anchor="ctr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altLang="tr-TR" sz="1100" b="0" i="0" u="none" strike="noStrike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663" marR="5663" marT="5665" marB="0" anchor="ctr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altLang="tr-TR" sz="11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4" marB="0" anchor="ctr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79268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158642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374" b="29174"/>
          <a:stretch/>
        </p:blipFill>
        <p:spPr>
          <a:xfrm>
            <a:off x="-6" y="871261"/>
            <a:ext cx="12192006" cy="5986740"/>
          </a:xfrm>
          <a:prstGeom prst="rect">
            <a:avLst/>
          </a:prstGeom>
        </p:spPr>
      </p:pic>
      <p:sp>
        <p:nvSpPr>
          <p:cNvPr id="186" name="자유형 7"/>
          <p:cNvSpPr/>
          <p:nvPr/>
        </p:nvSpPr>
        <p:spPr>
          <a:xfrm>
            <a:off x="-5" y="3653514"/>
            <a:ext cx="12192002" cy="3204485"/>
          </a:xfrm>
          <a:custGeom>
            <a:avLst/>
            <a:gdLst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858000">
                <a:moveTo>
                  <a:pt x="0" y="0"/>
                </a:moveTo>
                <a:lnTo>
                  <a:pt x="9144000" y="0"/>
                </a:lnTo>
                <a:lnTo>
                  <a:pt x="9144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4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32" name="직사각형 61"/>
          <p:cNvSpPr/>
          <p:nvPr/>
        </p:nvSpPr>
        <p:spPr>
          <a:xfrm>
            <a:off x="0" y="0"/>
            <a:ext cx="12192000" cy="3653514"/>
          </a:xfrm>
          <a:prstGeom prst="rect">
            <a:avLst/>
          </a:prstGeom>
          <a:pattFill prst="dkDnDiag">
            <a:fgClr>
              <a:srgbClr val="2B5B7F"/>
            </a:fgClr>
            <a:bgClr>
              <a:srgbClr val="2E6D8B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1"/>
            <a:endParaRPr lang="ko-KR" altLang="en-US">
              <a:solidFill>
                <a:prstClr val="white"/>
              </a:solidFill>
              <a:latin typeface="Calibri" panose="020F0502020204030204"/>
              <a:ea typeface="맑은 고딕" panose="020B0503020000020004" pitchFamily="34" charset="-127"/>
            </a:endParaRPr>
          </a:p>
        </p:txBody>
      </p:sp>
      <p:sp>
        <p:nvSpPr>
          <p:cNvPr id="55" name="Rectangle: Rounded Corners 28">
            <a:extLst>
              <a:ext uri="{FF2B5EF4-FFF2-40B4-BE49-F238E27FC236}">
                <a16:creationId xmlns:a16="http://schemas.microsoft.com/office/drawing/2014/main" id="{97A381B6-69B4-468A-A5E0-4C8658EB7E93}"/>
              </a:ext>
            </a:extLst>
          </p:cNvPr>
          <p:cNvSpPr/>
          <p:nvPr/>
        </p:nvSpPr>
        <p:spPr>
          <a:xfrm>
            <a:off x="1992683" y="2894260"/>
            <a:ext cx="3596547" cy="1912159"/>
          </a:xfrm>
          <a:prstGeom prst="roundRect">
            <a:avLst>
              <a:gd name="adj" fmla="val 0"/>
            </a:avLst>
          </a:prstGeom>
          <a:gradFill>
            <a:gsLst>
              <a:gs pos="0">
                <a:srgbClr val="0070C0"/>
              </a:gs>
              <a:gs pos="100000">
                <a:srgbClr val="3ABFC4"/>
              </a:gs>
            </a:gsLst>
            <a:lin ang="27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3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직사각형 61"/>
          <p:cNvSpPr/>
          <p:nvPr/>
        </p:nvSpPr>
        <p:spPr>
          <a:xfrm>
            <a:off x="0" y="6545851"/>
            <a:ext cx="12192000" cy="323893"/>
          </a:xfrm>
          <a:prstGeom prst="rect">
            <a:avLst/>
          </a:prstGeom>
          <a:pattFill prst="dkDnDiag">
            <a:fgClr>
              <a:srgbClr val="2B5B7F"/>
            </a:fgClr>
            <a:bgClr>
              <a:srgbClr val="2E6D8B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1"/>
            <a:endParaRPr lang="ko-KR" altLang="en-US">
              <a:solidFill>
                <a:prstClr val="white"/>
              </a:solidFill>
              <a:latin typeface="Calibri" panose="020F0502020204030204"/>
              <a:ea typeface="맑은 고딕" panose="020B0503020000020004" pitchFamily="34" charset="-127"/>
            </a:endParaRPr>
          </a:p>
        </p:txBody>
      </p:sp>
      <p:grpSp>
        <p:nvGrpSpPr>
          <p:cNvPr id="4" name="Grup 3"/>
          <p:cNvGrpSpPr/>
          <p:nvPr/>
        </p:nvGrpSpPr>
        <p:grpSpPr>
          <a:xfrm>
            <a:off x="2895667" y="2163542"/>
            <a:ext cx="6400667" cy="525370"/>
            <a:chOff x="2895667" y="2099534"/>
            <a:chExt cx="6400667" cy="525370"/>
          </a:xfrm>
        </p:grpSpPr>
        <p:sp>
          <p:nvSpPr>
            <p:cNvPr id="135" name="Dikdörtgen 134"/>
            <p:cNvSpPr/>
            <p:nvPr/>
          </p:nvSpPr>
          <p:spPr>
            <a:xfrm>
              <a:off x="3355862" y="2099534"/>
              <a:ext cx="5480282" cy="49212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ct val="115000"/>
                </a:lnSpc>
                <a:spcBef>
                  <a:spcPct val="0"/>
                </a:spcBef>
                <a:spcAft>
                  <a:spcPts val="1000"/>
                </a:spcAft>
              </a:pPr>
              <a:r>
                <a:rPr lang="tr-TR" altLang="tr-TR" sz="2400" b="1" dirty="0">
                  <a:solidFill>
                    <a:schemeClr val="bg1"/>
                  </a:solidFill>
                </a:rPr>
                <a:t>2021Yılı Çalışma Planı Faaliyetler/Projeler</a:t>
              </a:r>
              <a:endParaRPr lang="tr-TR" altLang="tr-TR" sz="2400" b="1" dirty="0">
                <a:solidFill>
                  <a:schemeClr val="bg1"/>
                </a:solidFill>
                <a:cs typeface="Times New Roman" panose="02020603050405020304" pitchFamily="18" charset="0"/>
              </a:endParaRPr>
            </a:p>
          </p:txBody>
        </p:sp>
        <p:cxnSp>
          <p:nvCxnSpPr>
            <p:cNvPr id="151" name="직선 연결선 37"/>
            <p:cNvCxnSpPr/>
            <p:nvPr/>
          </p:nvCxnSpPr>
          <p:spPr>
            <a:xfrm flipH="1">
              <a:off x="2895667" y="2130892"/>
              <a:ext cx="6400667" cy="2306"/>
            </a:xfrm>
            <a:prstGeom prst="line">
              <a:avLst/>
            </a:prstGeom>
            <a:ln w="19050">
              <a:solidFill>
                <a:schemeClr val="bg1">
                  <a:alpha val="31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직선 연결선 37"/>
            <p:cNvCxnSpPr/>
            <p:nvPr/>
          </p:nvCxnSpPr>
          <p:spPr>
            <a:xfrm flipH="1">
              <a:off x="2895667" y="2622598"/>
              <a:ext cx="6400667" cy="2306"/>
            </a:xfrm>
            <a:prstGeom prst="line">
              <a:avLst/>
            </a:prstGeom>
            <a:ln w="19050">
              <a:solidFill>
                <a:schemeClr val="bg1">
                  <a:alpha val="31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73" name="Resim 5"/>
          <p:cNvPicPr>
            <a:picLocks noChangeAspect="1" noChangeArrowheads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9230" y="336004"/>
            <a:ext cx="1013540" cy="1013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79" name="Grup 178"/>
          <p:cNvGrpSpPr/>
          <p:nvPr/>
        </p:nvGrpSpPr>
        <p:grpSpPr>
          <a:xfrm>
            <a:off x="2740095" y="3406459"/>
            <a:ext cx="2108200" cy="1325069"/>
            <a:chOff x="1463400" y="3356185"/>
            <a:chExt cx="2108200" cy="1325069"/>
          </a:xfrm>
        </p:grpSpPr>
        <p:sp>
          <p:nvSpPr>
            <p:cNvPr id="180" name="Dikdörtgen 1"/>
            <p:cNvSpPr>
              <a:spLocks noChangeArrowheads="1"/>
            </p:cNvSpPr>
            <p:nvPr/>
          </p:nvSpPr>
          <p:spPr bwMode="auto">
            <a:xfrm>
              <a:off x="1463400" y="3356185"/>
              <a:ext cx="2108200" cy="3413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r>
                <a:rPr lang="tr-TR" altLang="tr-TR" sz="1800" b="1" dirty="0">
                  <a:solidFill>
                    <a:schemeClr val="bg1"/>
                  </a:solidFill>
                </a:rPr>
                <a:t>Faaliyet/Proje Sayısı</a:t>
              </a:r>
            </a:p>
          </p:txBody>
        </p:sp>
        <p:sp>
          <p:nvSpPr>
            <p:cNvPr id="181" name="Dikdörtgen 30"/>
            <p:cNvSpPr>
              <a:spLocks noChangeArrowheads="1"/>
            </p:cNvSpPr>
            <p:nvPr/>
          </p:nvSpPr>
          <p:spPr bwMode="auto">
            <a:xfrm>
              <a:off x="2425136" y="3619425"/>
              <a:ext cx="184731" cy="10618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tr-TR" altLang="tr-TR" sz="7000" b="1" dirty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30" name="Freeform 5">
            <a:extLst>
              <a:ext uri="{FF2B5EF4-FFF2-40B4-BE49-F238E27FC236}">
                <a16:creationId xmlns:a16="http://schemas.microsoft.com/office/drawing/2014/main" id="{17A2FCE3-F4A4-4E3F-A53F-FAD3462EEB77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3699606" y="3095865"/>
            <a:ext cx="189179" cy="327424"/>
          </a:xfrm>
          <a:custGeom>
            <a:avLst/>
            <a:gdLst>
              <a:gd name="T0" fmla="*/ 917464 w 228"/>
              <a:gd name="T1" fmla="*/ 6378503 h 396"/>
              <a:gd name="T2" fmla="*/ 917464 w 228"/>
              <a:gd name="T3" fmla="*/ 6378503 h 396"/>
              <a:gd name="T4" fmla="*/ 20449952 w 228"/>
              <a:gd name="T5" fmla="*/ 25644259 h 396"/>
              <a:gd name="T6" fmla="*/ 917464 w 228"/>
              <a:gd name="T7" fmla="*/ 45951270 h 396"/>
              <a:gd name="T8" fmla="*/ 917464 w 228"/>
              <a:gd name="T9" fmla="*/ 45951270 h 396"/>
              <a:gd name="T10" fmla="*/ 0 w 228"/>
              <a:gd name="T11" fmla="*/ 47773648 h 396"/>
              <a:gd name="T12" fmla="*/ 3801645 w 228"/>
              <a:gd name="T13" fmla="*/ 51418403 h 396"/>
              <a:gd name="T14" fmla="*/ 6554398 w 228"/>
              <a:gd name="T15" fmla="*/ 50507395 h 396"/>
              <a:gd name="T16" fmla="*/ 6554398 w 228"/>
              <a:gd name="T17" fmla="*/ 50507395 h 396"/>
              <a:gd name="T18" fmla="*/ 28839639 w 228"/>
              <a:gd name="T19" fmla="*/ 28507892 h 396"/>
              <a:gd name="T20" fmla="*/ 28839639 w 228"/>
              <a:gd name="T21" fmla="*/ 28507892 h 396"/>
              <a:gd name="T22" fmla="*/ 29757103 w 228"/>
              <a:gd name="T23" fmla="*/ 25644259 h 396"/>
              <a:gd name="T24" fmla="*/ 29757103 w 228"/>
              <a:gd name="T25" fmla="*/ 25644259 h 396"/>
              <a:gd name="T26" fmla="*/ 29757103 w 228"/>
              <a:gd name="T27" fmla="*/ 25644259 h 396"/>
              <a:gd name="T28" fmla="*/ 28839639 w 228"/>
              <a:gd name="T29" fmla="*/ 22910511 h 396"/>
              <a:gd name="T30" fmla="*/ 28839639 w 228"/>
              <a:gd name="T31" fmla="*/ 22910511 h 396"/>
              <a:gd name="T32" fmla="*/ 6554398 w 228"/>
              <a:gd name="T33" fmla="*/ 911369 h 396"/>
              <a:gd name="T34" fmla="*/ 6554398 w 228"/>
              <a:gd name="T35" fmla="*/ 911369 h 396"/>
              <a:gd name="T36" fmla="*/ 3801645 w 228"/>
              <a:gd name="T37" fmla="*/ 0 h 396"/>
              <a:gd name="T38" fmla="*/ 0 w 228"/>
              <a:gd name="T39" fmla="*/ 3644756 h 396"/>
              <a:gd name="T40" fmla="*/ 917464 w 228"/>
              <a:gd name="T41" fmla="*/ 6378503 h 39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228" h="396">
                <a:moveTo>
                  <a:pt x="7" y="49"/>
                </a:moveTo>
                <a:lnTo>
                  <a:pt x="7" y="49"/>
                </a:lnTo>
                <a:cubicBezTo>
                  <a:pt x="156" y="197"/>
                  <a:pt x="156" y="197"/>
                  <a:pt x="156" y="197"/>
                </a:cubicBezTo>
                <a:cubicBezTo>
                  <a:pt x="7" y="353"/>
                  <a:pt x="7" y="353"/>
                  <a:pt x="7" y="353"/>
                </a:cubicBezTo>
                <a:cubicBezTo>
                  <a:pt x="0" y="353"/>
                  <a:pt x="0" y="360"/>
                  <a:pt x="0" y="367"/>
                </a:cubicBezTo>
                <a:cubicBezTo>
                  <a:pt x="0" y="388"/>
                  <a:pt x="15" y="395"/>
                  <a:pt x="29" y="395"/>
                </a:cubicBezTo>
                <a:cubicBezTo>
                  <a:pt x="36" y="395"/>
                  <a:pt x="43" y="395"/>
                  <a:pt x="50" y="388"/>
                </a:cubicBezTo>
                <a:cubicBezTo>
                  <a:pt x="220" y="219"/>
                  <a:pt x="220" y="219"/>
                  <a:pt x="220" y="219"/>
                </a:cubicBezTo>
                <a:cubicBezTo>
                  <a:pt x="227" y="212"/>
                  <a:pt x="227" y="205"/>
                  <a:pt x="227" y="197"/>
                </a:cubicBezTo>
                <a:cubicBezTo>
                  <a:pt x="227" y="190"/>
                  <a:pt x="227" y="183"/>
                  <a:pt x="220" y="176"/>
                </a:cubicBezTo>
                <a:cubicBezTo>
                  <a:pt x="50" y="7"/>
                  <a:pt x="50" y="7"/>
                  <a:pt x="50" y="7"/>
                </a:cubicBezTo>
                <a:cubicBezTo>
                  <a:pt x="43" y="7"/>
                  <a:pt x="36" y="0"/>
                  <a:pt x="29" y="0"/>
                </a:cubicBezTo>
                <a:cubicBezTo>
                  <a:pt x="15" y="0"/>
                  <a:pt x="0" y="14"/>
                  <a:pt x="0" y="28"/>
                </a:cubicBezTo>
                <a:cubicBezTo>
                  <a:pt x="0" y="42"/>
                  <a:pt x="7" y="49"/>
                  <a:pt x="7" y="49"/>
                </a:cubicBezTo>
              </a:path>
            </a:pathLst>
          </a:custGeom>
          <a:solidFill>
            <a:sysClr val="window" lastClr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42" name="Rectangle: Rounded Corners 28">
            <a:extLst>
              <a:ext uri="{FF2B5EF4-FFF2-40B4-BE49-F238E27FC236}">
                <a16:creationId xmlns:a16="http://schemas.microsoft.com/office/drawing/2014/main" id="{97A381B6-69B4-468A-A5E0-4C8658EB7E93}"/>
              </a:ext>
            </a:extLst>
          </p:cNvPr>
          <p:cNvSpPr/>
          <p:nvPr/>
        </p:nvSpPr>
        <p:spPr>
          <a:xfrm>
            <a:off x="6976779" y="2892662"/>
            <a:ext cx="3607122" cy="1913757"/>
          </a:xfrm>
          <a:prstGeom prst="roundRect">
            <a:avLst>
              <a:gd name="adj" fmla="val 0"/>
            </a:avLst>
          </a:prstGeom>
          <a:gradFill flip="none" rotWithShape="1">
            <a:gsLst>
              <a:gs pos="0">
                <a:srgbClr val="FF6600">
                  <a:shade val="30000"/>
                  <a:satMod val="115000"/>
                </a:srgbClr>
              </a:gs>
              <a:gs pos="50000">
                <a:srgbClr val="FF6600">
                  <a:shade val="67500"/>
                  <a:satMod val="115000"/>
                </a:srgbClr>
              </a:gs>
              <a:gs pos="100000">
                <a:srgbClr val="FF6600">
                  <a:shade val="100000"/>
                  <a:satMod val="115000"/>
                </a:srgbClr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3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43" name="Grup 42"/>
          <p:cNvGrpSpPr/>
          <p:nvPr/>
        </p:nvGrpSpPr>
        <p:grpSpPr>
          <a:xfrm>
            <a:off x="7504400" y="3228629"/>
            <a:ext cx="2346989" cy="1412774"/>
            <a:chOff x="2550985" y="3178355"/>
            <a:chExt cx="2346989" cy="1412774"/>
          </a:xfrm>
        </p:grpSpPr>
        <p:sp>
          <p:nvSpPr>
            <p:cNvPr id="44" name="Dikdörtgen 1"/>
            <p:cNvSpPr>
              <a:spLocks noChangeArrowheads="1"/>
            </p:cNvSpPr>
            <p:nvPr/>
          </p:nvSpPr>
          <p:spPr bwMode="auto">
            <a:xfrm>
              <a:off x="2550985" y="3178355"/>
              <a:ext cx="2346989" cy="3416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buNone/>
              </a:pPr>
              <a:r>
                <a:rPr lang="tr-TR" altLang="tr-TR" sz="1800" b="1" dirty="0">
                  <a:solidFill>
                    <a:schemeClr val="bg1"/>
                  </a:solidFill>
                </a:rPr>
                <a:t>Performans Göstergesi</a:t>
              </a:r>
            </a:p>
          </p:txBody>
        </p:sp>
        <p:sp>
          <p:nvSpPr>
            <p:cNvPr id="45" name="Dikdörtgen 30"/>
            <p:cNvSpPr>
              <a:spLocks noChangeArrowheads="1"/>
            </p:cNvSpPr>
            <p:nvPr/>
          </p:nvSpPr>
          <p:spPr bwMode="auto">
            <a:xfrm>
              <a:off x="3632112" y="3529300"/>
              <a:ext cx="184731" cy="10618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tr-TR" altLang="tr-TR" sz="7000" b="1" dirty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46" name="Freeform 5">
            <a:extLst>
              <a:ext uri="{FF2B5EF4-FFF2-40B4-BE49-F238E27FC236}">
                <a16:creationId xmlns:a16="http://schemas.microsoft.com/office/drawing/2014/main" id="{17A2FCE3-F4A4-4E3F-A53F-FAD3462EEB77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8685750" y="2989586"/>
            <a:ext cx="189179" cy="327424"/>
          </a:xfrm>
          <a:custGeom>
            <a:avLst/>
            <a:gdLst>
              <a:gd name="T0" fmla="*/ 917464 w 228"/>
              <a:gd name="T1" fmla="*/ 6378503 h 396"/>
              <a:gd name="T2" fmla="*/ 917464 w 228"/>
              <a:gd name="T3" fmla="*/ 6378503 h 396"/>
              <a:gd name="T4" fmla="*/ 20449952 w 228"/>
              <a:gd name="T5" fmla="*/ 25644259 h 396"/>
              <a:gd name="T6" fmla="*/ 917464 w 228"/>
              <a:gd name="T7" fmla="*/ 45951270 h 396"/>
              <a:gd name="T8" fmla="*/ 917464 w 228"/>
              <a:gd name="T9" fmla="*/ 45951270 h 396"/>
              <a:gd name="T10" fmla="*/ 0 w 228"/>
              <a:gd name="T11" fmla="*/ 47773648 h 396"/>
              <a:gd name="T12" fmla="*/ 3801645 w 228"/>
              <a:gd name="T13" fmla="*/ 51418403 h 396"/>
              <a:gd name="T14" fmla="*/ 6554398 w 228"/>
              <a:gd name="T15" fmla="*/ 50507395 h 396"/>
              <a:gd name="T16" fmla="*/ 6554398 w 228"/>
              <a:gd name="T17" fmla="*/ 50507395 h 396"/>
              <a:gd name="T18" fmla="*/ 28839639 w 228"/>
              <a:gd name="T19" fmla="*/ 28507892 h 396"/>
              <a:gd name="T20" fmla="*/ 28839639 w 228"/>
              <a:gd name="T21" fmla="*/ 28507892 h 396"/>
              <a:gd name="T22" fmla="*/ 29757103 w 228"/>
              <a:gd name="T23" fmla="*/ 25644259 h 396"/>
              <a:gd name="T24" fmla="*/ 29757103 w 228"/>
              <a:gd name="T25" fmla="*/ 25644259 h 396"/>
              <a:gd name="T26" fmla="*/ 29757103 w 228"/>
              <a:gd name="T27" fmla="*/ 25644259 h 396"/>
              <a:gd name="T28" fmla="*/ 28839639 w 228"/>
              <a:gd name="T29" fmla="*/ 22910511 h 396"/>
              <a:gd name="T30" fmla="*/ 28839639 w 228"/>
              <a:gd name="T31" fmla="*/ 22910511 h 396"/>
              <a:gd name="T32" fmla="*/ 6554398 w 228"/>
              <a:gd name="T33" fmla="*/ 911369 h 396"/>
              <a:gd name="T34" fmla="*/ 6554398 w 228"/>
              <a:gd name="T35" fmla="*/ 911369 h 396"/>
              <a:gd name="T36" fmla="*/ 3801645 w 228"/>
              <a:gd name="T37" fmla="*/ 0 h 396"/>
              <a:gd name="T38" fmla="*/ 0 w 228"/>
              <a:gd name="T39" fmla="*/ 3644756 h 396"/>
              <a:gd name="T40" fmla="*/ 917464 w 228"/>
              <a:gd name="T41" fmla="*/ 6378503 h 39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228" h="396">
                <a:moveTo>
                  <a:pt x="7" y="49"/>
                </a:moveTo>
                <a:lnTo>
                  <a:pt x="7" y="49"/>
                </a:lnTo>
                <a:cubicBezTo>
                  <a:pt x="156" y="197"/>
                  <a:pt x="156" y="197"/>
                  <a:pt x="156" y="197"/>
                </a:cubicBezTo>
                <a:cubicBezTo>
                  <a:pt x="7" y="353"/>
                  <a:pt x="7" y="353"/>
                  <a:pt x="7" y="353"/>
                </a:cubicBezTo>
                <a:cubicBezTo>
                  <a:pt x="0" y="353"/>
                  <a:pt x="0" y="360"/>
                  <a:pt x="0" y="367"/>
                </a:cubicBezTo>
                <a:cubicBezTo>
                  <a:pt x="0" y="388"/>
                  <a:pt x="15" y="395"/>
                  <a:pt x="29" y="395"/>
                </a:cubicBezTo>
                <a:cubicBezTo>
                  <a:pt x="36" y="395"/>
                  <a:pt x="43" y="395"/>
                  <a:pt x="50" y="388"/>
                </a:cubicBezTo>
                <a:cubicBezTo>
                  <a:pt x="220" y="219"/>
                  <a:pt x="220" y="219"/>
                  <a:pt x="220" y="219"/>
                </a:cubicBezTo>
                <a:cubicBezTo>
                  <a:pt x="227" y="212"/>
                  <a:pt x="227" y="205"/>
                  <a:pt x="227" y="197"/>
                </a:cubicBezTo>
                <a:cubicBezTo>
                  <a:pt x="227" y="190"/>
                  <a:pt x="227" y="183"/>
                  <a:pt x="220" y="176"/>
                </a:cubicBezTo>
                <a:cubicBezTo>
                  <a:pt x="50" y="7"/>
                  <a:pt x="50" y="7"/>
                  <a:pt x="50" y="7"/>
                </a:cubicBezTo>
                <a:cubicBezTo>
                  <a:pt x="43" y="7"/>
                  <a:pt x="36" y="0"/>
                  <a:pt x="29" y="0"/>
                </a:cubicBezTo>
                <a:cubicBezTo>
                  <a:pt x="15" y="0"/>
                  <a:pt x="0" y="14"/>
                  <a:pt x="0" y="28"/>
                </a:cubicBezTo>
                <a:cubicBezTo>
                  <a:pt x="0" y="42"/>
                  <a:pt x="7" y="49"/>
                  <a:pt x="7" y="49"/>
                </a:cubicBezTo>
              </a:path>
            </a:pathLst>
          </a:custGeom>
          <a:solidFill>
            <a:sysClr val="window" lastClr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3" name="Dikdörtgen 2"/>
          <p:cNvSpPr/>
          <p:nvPr/>
        </p:nvSpPr>
        <p:spPr>
          <a:xfrm>
            <a:off x="4189292" y="1546365"/>
            <a:ext cx="381341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tr-TR" altLang="tr-TR" sz="2800" b="1" dirty="0">
                <a:solidFill>
                  <a:schemeClr val="bg1"/>
                </a:solidFill>
                <a:cs typeface="Times New Roman" panose="02020603050405020304" pitchFamily="18" charset="0"/>
              </a:rPr>
              <a:t>GENEL DEĞERLENDİRME</a:t>
            </a:r>
          </a:p>
        </p:txBody>
      </p:sp>
    </p:spTree>
    <p:extLst>
      <p:ext uri="{BB962C8B-B14F-4D97-AF65-F5344CB8AC3E}">
        <p14:creationId xmlns:p14="http://schemas.microsoft.com/office/powerpoint/2010/main" val="2037442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034" name="Grup 7"/>
          <p:cNvGrpSpPr>
            <a:grpSpLocks/>
          </p:cNvGrpSpPr>
          <p:nvPr/>
        </p:nvGrpSpPr>
        <p:grpSpPr bwMode="auto">
          <a:xfrm>
            <a:off x="0" y="-3175"/>
            <a:ext cx="12276138" cy="6861175"/>
            <a:chOff x="0" y="-3175"/>
            <a:chExt cx="12276306" cy="6861175"/>
          </a:xfrm>
        </p:grpSpPr>
        <p:sp>
          <p:nvSpPr>
            <p:cNvPr id="9" name="Dikdörtgen 8">
              <a:extLst>
                <a:ext uri="{FF2B5EF4-FFF2-40B4-BE49-F238E27FC236}">
                  <a16:creationId xmlns:a16="http://schemas.microsoft.com/office/drawing/2014/main" id="{46371DE6-B846-F240-8F01-4966D9656FAA}"/>
                </a:ext>
              </a:extLst>
            </p:cNvPr>
            <p:cNvSpPr/>
            <p:nvPr/>
          </p:nvSpPr>
          <p:spPr>
            <a:xfrm>
              <a:off x="0" y="579438"/>
              <a:ext cx="12192167" cy="6278562"/>
            </a:xfrm>
            <a:prstGeom prst="rect">
              <a:avLst/>
            </a:prstGeom>
            <a:pattFill prst="dkUpDiag">
              <a:fgClr>
                <a:schemeClr val="bg2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itchFamily="34" charset="0"/>
                <a:buChar char="•"/>
                <a:defRPr sz="28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fontAlgn="auto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tr-TR" altLang="tr-TR" sz="1800">
                <a:solidFill>
                  <a:srgbClr val="FF9F1B"/>
                </a:solidFill>
              </a:endParaRPr>
            </a:p>
          </p:txBody>
        </p:sp>
        <p:sp>
          <p:nvSpPr>
            <p:cNvPr id="10" name="Dik Üçgen 9">
              <a:extLst>
                <a:ext uri="{FF2B5EF4-FFF2-40B4-BE49-F238E27FC236}">
                  <a16:creationId xmlns:a16="http://schemas.microsoft.com/office/drawing/2014/main" id="{AC51EC52-B5B5-B441-B539-24D4BBA72C65}"/>
                </a:ext>
              </a:extLst>
            </p:cNvPr>
            <p:cNvSpPr/>
            <p:nvPr/>
          </p:nvSpPr>
          <p:spPr>
            <a:xfrm>
              <a:off x="0" y="2606675"/>
              <a:ext cx="4251383" cy="4251325"/>
            </a:xfrm>
            <a:prstGeom prst="rtTriangle">
              <a:avLst/>
            </a:prstGeom>
            <a:solidFill>
              <a:srgbClr val="2E539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tr-TR"/>
            </a:p>
          </p:txBody>
        </p:sp>
        <p:sp>
          <p:nvSpPr>
            <p:cNvPr id="11" name="Dikdörtgen 10">
              <a:extLst>
                <a:ext uri="{FF2B5EF4-FFF2-40B4-BE49-F238E27FC236}">
                  <a16:creationId xmlns:a16="http://schemas.microsoft.com/office/drawing/2014/main" id="{A3838AA0-BA5C-004B-855A-ED3BD74C9CBA}"/>
                </a:ext>
              </a:extLst>
            </p:cNvPr>
            <p:cNvSpPr/>
            <p:nvPr/>
          </p:nvSpPr>
          <p:spPr>
            <a:xfrm>
              <a:off x="184153" y="836613"/>
              <a:ext cx="11819100" cy="585628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itchFamily="34" charset="0"/>
                <a:buChar char="•"/>
                <a:defRPr sz="28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fontAlgn="auto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tr-TR" altLang="tr-TR" sz="1800">
                <a:solidFill>
                  <a:srgbClr val="FFFFFF"/>
                </a:solidFill>
              </a:endParaRPr>
            </a:p>
          </p:txBody>
        </p:sp>
        <p:sp>
          <p:nvSpPr>
            <p:cNvPr id="44106" name="Slide Number Placeholder 1"/>
            <p:cNvSpPr txBox="1">
              <a:spLocks noChangeArrowheads="1"/>
            </p:cNvSpPr>
            <p:nvPr/>
          </p:nvSpPr>
          <p:spPr bwMode="auto">
            <a:xfrm>
              <a:off x="11555413" y="6350000"/>
              <a:ext cx="636587" cy="269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685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tr-TR" sz="1200" b="1">
                <a:solidFill>
                  <a:schemeClr val="bg1"/>
                </a:solidFill>
              </a:endParaRPr>
            </a:p>
          </p:txBody>
        </p:sp>
        <p:sp>
          <p:nvSpPr>
            <p:cNvPr id="13" name="Yuvarlatılmış Dikdörtgen 12">
              <a:extLst>
                <a:ext uri="{FF2B5EF4-FFF2-40B4-BE49-F238E27FC236}">
                  <a16:creationId xmlns:a16="http://schemas.microsoft.com/office/drawing/2014/main" id="{C2222958-7A2A-E147-8411-7EAC32FA8E6B}"/>
                </a:ext>
              </a:extLst>
            </p:cNvPr>
            <p:cNvSpPr/>
            <p:nvPr/>
          </p:nvSpPr>
          <p:spPr>
            <a:xfrm>
              <a:off x="11566683" y="6361113"/>
              <a:ext cx="709623" cy="295275"/>
            </a:xfrm>
            <a:prstGeom prst="roundRect">
              <a:avLst/>
            </a:prstGeom>
            <a:solidFill>
              <a:srgbClr val="2E549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tr-TR"/>
            </a:p>
          </p:txBody>
        </p:sp>
        <p:sp>
          <p:nvSpPr>
            <p:cNvPr id="44108" name="Slide Number Placeholder 1"/>
            <p:cNvSpPr txBox="1">
              <a:spLocks noChangeArrowheads="1"/>
            </p:cNvSpPr>
            <p:nvPr/>
          </p:nvSpPr>
          <p:spPr bwMode="auto">
            <a:xfrm>
              <a:off x="11574869" y="6379184"/>
              <a:ext cx="636587" cy="269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685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fld id="{4D8A4677-7F6D-4CAF-BD0D-5CD335626015}" type="slidenum">
                <a:rPr lang="en-US" altLang="tr-TR" sz="1200" b="1">
                  <a:solidFill>
                    <a:schemeClr val="bg1"/>
                  </a:solidFill>
                </a:rPr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t>3</a:t>
              </a:fld>
              <a:endParaRPr lang="en-US" altLang="tr-TR" sz="1200" b="1">
                <a:solidFill>
                  <a:schemeClr val="bg1"/>
                </a:solidFill>
              </a:endParaRPr>
            </a:p>
          </p:txBody>
        </p:sp>
        <p:sp>
          <p:nvSpPr>
            <p:cNvPr id="15" name="Dikdörtgen 11">
              <a:extLst>
                <a:ext uri="{FF2B5EF4-FFF2-40B4-BE49-F238E27FC236}">
                  <a16:creationId xmlns:a16="http://schemas.microsoft.com/office/drawing/2014/main" id="{6B46EE23-2026-0542-B9D4-871984F532E0}"/>
                </a:ext>
              </a:extLst>
            </p:cNvPr>
            <p:cNvSpPr/>
            <p:nvPr/>
          </p:nvSpPr>
          <p:spPr>
            <a:xfrm>
              <a:off x="1838350" y="485775"/>
              <a:ext cx="8515467" cy="260350"/>
            </a:xfrm>
            <a:custGeom>
              <a:avLst/>
              <a:gdLst>
                <a:gd name="connsiteX0" fmla="*/ 0 w 8516203"/>
                <a:gd name="connsiteY0" fmla="*/ 0 h 260224"/>
                <a:gd name="connsiteX1" fmla="*/ 8516203 w 8516203"/>
                <a:gd name="connsiteY1" fmla="*/ 0 h 260224"/>
                <a:gd name="connsiteX2" fmla="*/ 8516203 w 8516203"/>
                <a:gd name="connsiteY2" fmla="*/ 260224 h 260224"/>
                <a:gd name="connsiteX3" fmla="*/ 0 w 8516203"/>
                <a:gd name="connsiteY3" fmla="*/ 260224 h 260224"/>
                <a:gd name="connsiteX4" fmla="*/ 0 w 8516203"/>
                <a:gd name="connsiteY4" fmla="*/ 0 h 260224"/>
                <a:gd name="connsiteX0" fmla="*/ 0 w 8516203"/>
                <a:gd name="connsiteY0" fmla="*/ 0 h 260224"/>
                <a:gd name="connsiteX1" fmla="*/ 8516203 w 8516203"/>
                <a:gd name="connsiteY1" fmla="*/ 0 h 260224"/>
                <a:gd name="connsiteX2" fmla="*/ 8516203 w 8516203"/>
                <a:gd name="connsiteY2" fmla="*/ 260224 h 260224"/>
                <a:gd name="connsiteX3" fmla="*/ 293427 w 8516203"/>
                <a:gd name="connsiteY3" fmla="*/ 260224 h 260224"/>
                <a:gd name="connsiteX4" fmla="*/ 0 w 8516203"/>
                <a:gd name="connsiteY4" fmla="*/ 0 h 260224"/>
                <a:gd name="connsiteX0" fmla="*/ 0 w 8516203"/>
                <a:gd name="connsiteY0" fmla="*/ 0 h 260224"/>
                <a:gd name="connsiteX1" fmla="*/ 8516203 w 8516203"/>
                <a:gd name="connsiteY1" fmla="*/ 0 h 260224"/>
                <a:gd name="connsiteX2" fmla="*/ 8134066 w 8516203"/>
                <a:gd name="connsiteY2" fmla="*/ 260224 h 260224"/>
                <a:gd name="connsiteX3" fmla="*/ 293427 w 8516203"/>
                <a:gd name="connsiteY3" fmla="*/ 260224 h 260224"/>
                <a:gd name="connsiteX4" fmla="*/ 0 w 8516203"/>
                <a:gd name="connsiteY4" fmla="*/ 0 h 260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16203" h="260224">
                  <a:moveTo>
                    <a:pt x="0" y="0"/>
                  </a:moveTo>
                  <a:lnTo>
                    <a:pt x="8516203" y="0"/>
                  </a:lnTo>
                  <a:lnTo>
                    <a:pt x="8134066" y="260224"/>
                  </a:lnTo>
                  <a:lnTo>
                    <a:pt x="293427" y="2602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tr-TR">
                <a:solidFill>
                  <a:srgbClr val="44546A"/>
                </a:solidFill>
              </a:endParaRPr>
            </a:p>
          </p:txBody>
        </p:sp>
        <p:sp>
          <p:nvSpPr>
            <p:cNvPr id="16" name="Dikdörtgen 15">
              <a:extLst>
                <a:ext uri="{FF2B5EF4-FFF2-40B4-BE49-F238E27FC236}">
                  <a16:creationId xmlns:a16="http://schemas.microsoft.com/office/drawing/2014/main" id="{6A8EA7B9-F1C4-D84C-802D-45DFF80AAB02}"/>
                </a:ext>
              </a:extLst>
            </p:cNvPr>
            <p:cNvSpPr/>
            <p:nvPr/>
          </p:nvSpPr>
          <p:spPr>
            <a:xfrm>
              <a:off x="0" y="0"/>
              <a:ext cx="12192167" cy="615950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tr-TR">
                <a:solidFill>
                  <a:srgbClr val="44546A"/>
                </a:solidFill>
              </a:endParaRPr>
            </a:p>
          </p:txBody>
        </p:sp>
        <p:sp>
          <p:nvSpPr>
            <p:cNvPr id="17" name="Dikdörtgen 16">
              <a:extLst>
                <a:ext uri="{FF2B5EF4-FFF2-40B4-BE49-F238E27FC236}">
                  <a16:creationId xmlns:a16="http://schemas.microsoft.com/office/drawing/2014/main" id="{A1915795-C210-4344-B114-1C9EB3855B5B}"/>
                </a:ext>
              </a:extLst>
            </p:cNvPr>
            <p:cNvSpPr/>
            <p:nvPr/>
          </p:nvSpPr>
          <p:spPr>
            <a:xfrm>
              <a:off x="0" y="-3175"/>
              <a:ext cx="12192167" cy="120650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tr-TR">
                <a:solidFill>
                  <a:srgbClr val="44546A"/>
                </a:solidFill>
              </a:endParaRPr>
            </a:p>
          </p:txBody>
        </p:sp>
        <p:grpSp>
          <p:nvGrpSpPr>
            <p:cNvPr id="44112" name="Grup 17"/>
            <p:cNvGrpSpPr>
              <a:grpSpLocks/>
            </p:cNvGrpSpPr>
            <p:nvPr/>
          </p:nvGrpSpPr>
          <p:grpSpPr bwMode="auto">
            <a:xfrm>
              <a:off x="10853738" y="173038"/>
              <a:ext cx="835025" cy="833437"/>
              <a:chOff x="10853738" y="173038"/>
              <a:chExt cx="835025" cy="833437"/>
            </a:xfrm>
          </p:grpSpPr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E0BE1B27-4BA2-8E4E-8E6A-4546C163E6F4}"/>
                  </a:ext>
                </a:extLst>
              </p:cNvPr>
              <p:cNvSpPr/>
              <p:nvPr/>
            </p:nvSpPr>
            <p:spPr>
              <a:xfrm>
                <a:off x="10853887" y="173038"/>
                <a:ext cx="835036" cy="833437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tr-TR">
                  <a:solidFill>
                    <a:prstClr val="white"/>
                  </a:solidFill>
                </a:endParaRPr>
              </a:p>
            </p:txBody>
          </p:sp>
          <p:pic>
            <p:nvPicPr>
              <p:cNvPr id="44114" name="Resim 16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920413" y="239713"/>
                <a:ext cx="708025" cy="7080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44035" name="Dikdörtgen 13"/>
          <p:cNvSpPr>
            <a:spLocks noChangeArrowheads="1"/>
          </p:cNvSpPr>
          <p:nvPr/>
        </p:nvSpPr>
        <p:spPr bwMode="auto">
          <a:xfrm>
            <a:off x="1524000" y="139633"/>
            <a:ext cx="851534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tr-TR" altLang="tr-TR" sz="24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(SİİRT </a:t>
            </a:r>
            <a:r>
              <a:rPr lang="tr-TR" altLang="tr-TR" sz="2400" b="1" dirty="0">
                <a:solidFill>
                  <a:schemeClr val="bg1"/>
                </a:solidFill>
                <a:cs typeface="Times New Roman" panose="02020603050405020304" pitchFamily="18" charset="0"/>
              </a:rPr>
              <a:t>VALİLİĞİ-BASIN VE HALKLA İLİŞKİLER MÜDÜRLÜĞÜ)</a:t>
            </a:r>
          </a:p>
        </p:txBody>
      </p:sp>
      <p:graphicFrame>
        <p:nvGraphicFramePr>
          <p:cNvPr id="18" name="Table 43012">
            <a:extLst>
              <a:ext uri="{FF2B5EF4-FFF2-40B4-BE49-F238E27FC236}">
                <a16:creationId xmlns:a16="http://schemas.microsoft.com/office/drawing/2014/main" id="{DD2318C3-0963-9C4C-A164-631A2E5A53A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7752905"/>
              </p:ext>
            </p:extLst>
          </p:nvPr>
        </p:nvGraphicFramePr>
        <p:xfrm>
          <a:off x="183983" y="955675"/>
          <a:ext cx="11659256" cy="5203826"/>
        </p:xfrm>
        <a:graphic>
          <a:graphicData uri="http://schemas.openxmlformats.org/drawingml/2006/table">
            <a:tbl>
              <a:tblPr/>
              <a:tblGrid>
                <a:gridCol w="4162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942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18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4260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5312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87819">
                  <a:extLst>
                    <a:ext uri="{9D8B030D-6E8A-4147-A177-3AD203B41FA5}">
                      <a16:colId xmlns:a16="http://schemas.microsoft.com/office/drawing/2014/main" val="3086522262"/>
                    </a:ext>
                  </a:extLst>
                </a:gridCol>
                <a:gridCol w="974155">
                  <a:extLst>
                    <a:ext uri="{9D8B030D-6E8A-4147-A177-3AD203B41FA5}">
                      <a16:colId xmlns:a16="http://schemas.microsoft.com/office/drawing/2014/main" val="2119938972"/>
                    </a:ext>
                  </a:extLst>
                </a:gridCol>
                <a:gridCol w="502920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716117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sz="12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F-NO</a:t>
                      </a:r>
                      <a:endParaRPr lang="en-US" sz="12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6460" marR="6460" marT="6460" marB="0" anchor="ctr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sz="12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FAALİYET VE PROJELER</a:t>
                      </a:r>
                      <a:endParaRPr lang="en-US" sz="12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6460" marR="6460" marT="6460" marB="0" anchor="ctr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sz="12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PG-NO</a:t>
                      </a:r>
                      <a:endParaRPr lang="en-US" sz="12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6460" marR="6460" marT="6460" marB="0" anchor="ctr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sz="12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PERFORMANS  GÖSTERGESİ (PG)</a:t>
                      </a:r>
                      <a:endParaRPr lang="en-US" sz="12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6460" marR="6460" marT="6460" marB="0" anchor="ctr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sz="12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PG </a:t>
                      </a:r>
                      <a:br>
                        <a:rPr sz="12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</a:br>
                      <a:r>
                        <a:rPr sz="12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HEDEFİ</a:t>
                      </a:r>
                      <a:endParaRPr lang="en-US" sz="12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6460" marR="6460" marT="6460" marB="0" anchor="ctr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eaLnBrk="1" fontAlgn="ctr" hangingPunct="1">
                        <a:buNone/>
                      </a:pPr>
                      <a:r>
                        <a:rPr lang="tr-TR" sz="1200" b="1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GERÇEKLEŞME</a:t>
                      </a:r>
                      <a:endParaRPr lang="en-US" sz="12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6460" marR="6460" marT="646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1200" b="1" dirty="0" smtClean="0">
                        <a:solidFill>
                          <a:schemeClr val="bg1"/>
                        </a:solidFill>
                        <a:latin typeface="Calibri" panose="020F0502020204030204" pitchFamily="34" charset="0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b="1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GERÇEKLEŞME ORANI </a:t>
                      </a:r>
                      <a:r>
                        <a:rPr lang="tr-TR" sz="1200" b="0" i="0" u="none" strike="noStrike" kern="1200" baseline="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(%)</a:t>
                      </a:r>
                      <a:endParaRPr lang="en-US" sz="1200" b="0" i="0" u="none" strike="noStrike" kern="1200" baseline="0" dirty="0" smtClean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460" marR="6460" marT="646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sz="12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AÇIKLAMA</a:t>
                      </a:r>
                      <a:endParaRPr lang="en-US" sz="12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6460" marR="6460" marT="646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7956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endParaRPr lang="en-US" sz="9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460" marR="6460" marT="646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endParaRPr lang="pt-BR" altLang="x-none" sz="9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460" marR="6460" marT="646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endParaRPr lang="en-US" sz="9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lvl="0" algn="ctr" eaLnBrk="1" fontAlgn="ctr" hangingPunct="1">
                        <a:buNone/>
                      </a:pPr>
                      <a:endParaRPr lang="pt-BR" altLang="x-none" sz="9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4" marB="0" anchor="ctr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tr-TR" altLang="tr-TR" sz="9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5663" marR="5663" marT="5665" marB="0" anchor="ctr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tr-TR" altLang="tr-TR" sz="11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5663" marR="5663" marT="5665" marB="0" anchor="ctr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tr-TR" altLang="tr-TR" sz="11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5663" marR="5663" marT="5665" marB="0" anchor="ctr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altLang="tr-TR" sz="900" b="1" i="0" u="none" strike="noStrike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663" marR="5663" marT="5665" marB="0" anchor="ctr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2631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endParaRPr lang="en-US" sz="900" b="0" i="0" u="none" strike="noStrike" kern="1200" baseline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460" marR="6460" marT="646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900" b="0" i="0" u="none" strike="noStrike" kern="1200" baseline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tr-TR" altLang="tr-TR" sz="900" b="0" i="0" u="none" strike="noStrike" kern="1200" baseline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5663" marR="5663" marT="5665" marB="0" anchor="ctr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900" b="0" i="0" u="none" strike="noStrike" kern="1200" baseline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tr-TR" altLang="tr-TR" sz="900" b="0" i="0" u="none" strike="noStrike" kern="1200" baseline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5663" marR="5663" marT="5665" marB="0" anchor="ctr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altLang="tr-TR" sz="1100" b="0" i="0" u="none" strike="noStrike" kern="1200" dirty="0" smtClean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5663" marR="5663" marT="5665" marB="0" anchor="ctr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altLang="tr-TR" sz="1100" b="0" i="0" u="none" strike="noStrike" kern="1200" dirty="0" smtClean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5663" marR="5663" marT="5665" marB="0" anchor="ctr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altLang="tr-TR" sz="900" b="1" i="0" u="none" strike="noStrike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663" marR="5663" marT="5665" marB="0" anchor="ctr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42294">
                <a:tc>
                  <a:txBody>
                    <a:bodyPr/>
                    <a:lstStyle/>
                    <a:p>
                      <a:pPr lvl="0" algn="ctr" eaLnBrk="1" fontAlgn="ctr" hangingPunct="1">
                        <a:buNone/>
                      </a:pPr>
                      <a:endParaRPr lang="en-US" sz="900" b="0" i="0" u="none" strike="noStrike" kern="1200" baseline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460" marR="6460" marT="646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900" b="0" i="0" u="none" strike="noStrike" kern="1200" baseline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tr-TR" altLang="tr-TR" sz="900" b="0" i="0" u="none" strike="noStrike" kern="1200" baseline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5663" marR="5663" marT="5665" marB="0" anchor="ctr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900" b="0" i="0" u="none" strike="noStrike" kern="1200" baseline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tr-TR" altLang="tr-TR" sz="900" b="0" i="0" u="none" strike="noStrike" kern="1200" baseline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5663" marR="5663" marT="5665" marB="0" anchor="ctr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altLang="tr-TR" sz="1100" b="0" i="0" u="none" strike="noStrike" kern="1200" dirty="0" smtClean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5663" marR="5663" marT="5665" marB="0" anchor="ctr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altLang="tr-TR" sz="1100" b="0" i="0" u="none" strike="noStrike" kern="1200" dirty="0" smtClean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5663" marR="5663" marT="5665" marB="0" anchor="ctr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altLang="tr-TR" sz="900" b="1" i="0" u="none" strike="noStrike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663" marR="5663" marT="5665" marB="0" anchor="ctr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8522358"/>
                  </a:ext>
                </a:extLst>
              </a:tr>
              <a:tr h="489640">
                <a:tc rowSpan="2">
                  <a:txBody>
                    <a:bodyPr/>
                    <a:lstStyle/>
                    <a:p>
                      <a:pPr lvl="0" algn="ctr" eaLnBrk="1" fontAlgn="ctr" hangingPunct="1">
                        <a:buNone/>
                      </a:pPr>
                      <a:endParaRPr lang="en-US" sz="900" b="0" i="0" u="none" strike="noStrike" kern="1200" baseline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460" marR="6460" marT="646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endParaRPr lang="tr-TR" sz="900" b="0" i="0" u="none" strike="noStrike" kern="1200" baseline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tr-TR" altLang="tr-TR" sz="900" b="0" i="0" u="none" strike="noStrike" kern="1200" baseline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5663" marR="5663" marT="5665" marB="0" anchor="ctr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altLang="tr-TR" sz="900" b="0" i="0" u="none" strike="noStrike" kern="1200" baseline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r-TR" altLang="tr-TR" sz="9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5663" marR="5663" marT="5665" marB="0" anchor="ctr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r-TR" altLang="tr-TR" sz="11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5663" marR="5663" marT="5665" marB="0" anchor="ctr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r-TR" altLang="tr-TR" sz="11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5663" marR="5663" marT="5665" marB="0" anchor="ctr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altLang="tr-TR" sz="900" b="1" i="0" u="none" strike="noStrike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663" marR="5663" marT="5665" marB="0" anchor="ctr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12006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tr-TR" altLang="tr-TR" sz="900" b="0" i="0" u="none" strike="noStrike" kern="1200" baseline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5663" marR="5663" marT="5665" marB="0" anchor="ctr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altLang="tr-TR" sz="900" b="0" i="0" u="none" strike="noStrike" kern="1200" baseline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r-TR" altLang="tr-TR" sz="9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5663" marR="5663" marT="5665" marB="0" anchor="ctr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r-TR" altLang="tr-TR" sz="11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5663" marR="5663" marT="5665" marB="0" anchor="ctr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r-TR" altLang="tr-TR" sz="11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5663" marR="5663" marT="5665" marB="0" anchor="ctr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altLang="tr-TR" sz="900" b="1" i="0" u="none" strike="noStrike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663" marR="5663" marT="5665" marB="0" anchor="ctr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15789">
                <a:tc>
                  <a:txBody>
                    <a:bodyPr/>
                    <a:lstStyle/>
                    <a:p>
                      <a:pPr lvl="0" algn="ctr" eaLnBrk="1" fontAlgn="ctr" hangingPunct="1">
                        <a:buNone/>
                      </a:pPr>
                      <a:endParaRPr lang="en-US" sz="900" b="0" i="0" u="none" strike="noStrike" kern="1200" baseline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460" marR="6460" marT="646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900" b="0" i="0" u="none" strike="noStrike" kern="1200" baseline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tr-TR" altLang="tr-TR" sz="900" b="0" i="0" u="none" strike="noStrike" kern="1200" baseline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5663" marR="5663" marT="5665" marB="0" anchor="ctr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altLang="tr-TR" sz="900" b="0" i="0" u="none" strike="noStrike" kern="1200" baseline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tr-TR" altLang="tr-TR" sz="900" b="0" i="0" u="none" strike="noStrike" kern="1200" baseline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5663" marR="5663" marT="5665" marB="0" anchor="ctr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tr-TR" altLang="tr-TR" sz="1100" b="0" i="0" u="none" strike="noStrike" kern="1200" baseline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5663" marR="5663" marT="5665" marB="0" anchor="ctr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tr-TR" altLang="tr-TR" sz="1100" b="0" i="0" u="none" strike="noStrike" kern="1200" baseline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5663" marR="5663" marT="5665" marB="0" anchor="ctr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altLang="tr-TR" sz="900" b="1" i="0" u="none" strike="noStrike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663" marR="5663" marT="5665" marB="0" anchor="ctr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15789">
                <a:tc>
                  <a:txBody>
                    <a:bodyPr/>
                    <a:lstStyle/>
                    <a:p>
                      <a:pPr lvl="0" algn="ctr" eaLnBrk="1" fontAlgn="ctr" hangingPunct="1">
                        <a:buNone/>
                      </a:pPr>
                      <a:endParaRPr lang="en-US" sz="900" b="0" i="0" u="none" strike="noStrike" kern="1200" baseline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460" marR="6460" marT="646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900" b="0" i="0" u="none" strike="noStrike" kern="1200" baseline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tr-TR" altLang="tr-TR" sz="900" b="0" i="0" u="none" strike="noStrike" kern="1200" baseline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5663" marR="5663" marT="5665" marB="0" anchor="ctr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altLang="tr-TR" sz="900" b="0" i="0" u="none" strike="noStrike" kern="1200" baseline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tr-TR" altLang="tr-TR" sz="900" b="0" i="0" u="none" strike="noStrike" kern="1200" baseline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5663" marR="5663" marT="5665" marB="0" anchor="ctr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tr-TR" altLang="tr-TR" sz="1100" b="0" i="0" u="none" strike="noStrike" kern="1200" baseline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5663" marR="5663" marT="5665" marB="0" anchor="ctr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r-TR" altLang="tr-TR" sz="11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5663" marR="5663" marT="5665" marB="0" anchor="ctr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altLang="tr-TR" sz="900" b="1" i="0" u="none" strike="noStrike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663" marR="5663" marT="5665" marB="0" anchor="ctr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80384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020881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034" name="Grup 7"/>
          <p:cNvGrpSpPr>
            <a:grpSpLocks/>
          </p:cNvGrpSpPr>
          <p:nvPr/>
        </p:nvGrpSpPr>
        <p:grpSpPr bwMode="auto">
          <a:xfrm>
            <a:off x="0" y="-3175"/>
            <a:ext cx="12276138" cy="6861175"/>
            <a:chOff x="0" y="-3175"/>
            <a:chExt cx="12276306" cy="6861175"/>
          </a:xfrm>
        </p:grpSpPr>
        <p:sp>
          <p:nvSpPr>
            <p:cNvPr id="9" name="Dikdörtgen 8">
              <a:extLst>
                <a:ext uri="{FF2B5EF4-FFF2-40B4-BE49-F238E27FC236}">
                  <a16:creationId xmlns:a16="http://schemas.microsoft.com/office/drawing/2014/main" id="{46371DE6-B846-F240-8F01-4966D9656FAA}"/>
                </a:ext>
              </a:extLst>
            </p:cNvPr>
            <p:cNvSpPr/>
            <p:nvPr/>
          </p:nvSpPr>
          <p:spPr>
            <a:xfrm>
              <a:off x="0" y="579438"/>
              <a:ext cx="12192167" cy="6278562"/>
            </a:xfrm>
            <a:prstGeom prst="rect">
              <a:avLst/>
            </a:prstGeom>
            <a:pattFill prst="dkUpDiag">
              <a:fgClr>
                <a:schemeClr val="bg2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itchFamily="34" charset="0"/>
                <a:buChar char="•"/>
                <a:defRPr sz="28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fontAlgn="auto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tr-TR" altLang="tr-TR" sz="1800">
                <a:solidFill>
                  <a:srgbClr val="FF9F1B"/>
                </a:solidFill>
              </a:endParaRPr>
            </a:p>
          </p:txBody>
        </p:sp>
        <p:sp>
          <p:nvSpPr>
            <p:cNvPr id="10" name="Dik Üçgen 9">
              <a:extLst>
                <a:ext uri="{FF2B5EF4-FFF2-40B4-BE49-F238E27FC236}">
                  <a16:creationId xmlns:a16="http://schemas.microsoft.com/office/drawing/2014/main" id="{AC51EC52-B5B5-B441-B539-24D4BBA72C65}"/>
                </a:ext>
              </a:extLst>
            </p:cNvPr>
            <p:cNvSpPr/>
            <p:nvPr/>
          </p:nvSpPr>
          <p:spPr>
            <a:xfrm>
              <a:off x="0" y="2606675"/>
              <a:ext cx="4251383" cy="4251325"/>
            </a:xfrm>
            <a:prstGeom prst="rtTriangle">
              <a:avLst/>
            </a:prstGeom>
            <a:solidFill>
              <a:srgbClr val="2E539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tr-TR"/>
            </a:p>
          </p:txBody>
        </p:sp>
        <p:sp>
          <p:nvSpPr>
            <p:cNvPr id="11" name="Dikdörtgen 10">
              <a:extLst>
                <a:ext uri="{FF2B5EF4-FFF2-40B4-BE49-F238E27FC236}">
                  <a16:creationId xmlns:a16="http://schemas.microsoft.com/office/drawing/2014/main" id="{A3838AA0-BA5C-004B-855A-ED3BD74C9CBA}"/>
                </a:ext>
              </a:extLst>
            </p:cNvPr>
            <p:cNvSpPr/>
            <p:nvPr/>
          </p:nvSpPr>
          <p:spPr>
            <a:xfrm>
              <a:off x="184153" y="836613"/>
              <a:ext cx="11819100" cy="585628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itchFamily="34" charset="0"/>
                <a:buChar char="•"/>
                <a:defRPr sz="28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fontAlgn="auto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tr-TR" altLang="tr-TR" sz="1800">
                <a:solidFill>
                  <a:srgbClr val="FFFFFF"/>
                </a:solidFill>
              </a:endParaRPr>
            </a:p>
          </p:txBody>
        </p:sp>
        <p:sp>
          <p:nvSpPr>
            <p:cNvPr id="44106" name="Slide Number Placeholder 1"/>
            <p:cNvSpPr txBox="1">
              <a:spLocks noChangeArrowheads="1"/>
            </p:cNvSpPr>
            <p:nvPr/>
          </p:nvSpPr>
          <p:spPr bwMode="auto">
            <a:xfrm>
              <a:off x="11555413" y="6350000"/>
              <a:ext cx="636587" cy="269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685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tr-TR" sz="1200" b="1">
                <a:solidFill>
                  <a:schemeClr val="bg1"/>
                </a:solidFill>
              </a:endParaRPr>
            </a:p>
          </p:txBody>
        </p:sp>
        <p:sp>
          <p:nvSpPr>
            <p:cNvPr id="13" name="Yuvarlatılmış Dikdörtgen 12">
              <a:extLst>
                <a:ext uri="{FF2B5EF4-FFF2-40B4-BE49-F238E27FC236}">
                  <a16:creationId xmlns:a16="http://schemas.microsoft.com/office/drawing/2014/main" id="{C2222958-7A2A-E147-8411-7EAC32FA8E6B}"/>
                </a:ext>
              </a:extLst>
            </p:cNvPr>
            <p:cNvSpPr/>
            <p:nvPr/>
          </p:nvSpPr>
          <p:spPr>
            <a:xfrm>
              <a:off x="11566683" y="6361113"/>
              <a:ext cx="709623" cy="295275"/>
            </a:xfrm>
            <a:prstGeom prst="roundRect">
              <a:avLst/>
            </a:prstGeom>
            <a:solidFill>
              <a:srgbClr val="2E549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tr-TR"/>
            </a:p>
          </p:txBody>
        </p:sp>
        <p:sp>
          <p:nvSpPr>
            <p:cNvPr id="44108" name="Slide Number Placeholder 1"/>
            <p:cNvSpPr txBox="1">
              <a:spLocks noChangeArrowheads="1"/>
            </p:cNvSpPr>
            <p:nvPr/>
          </p:nvSpPr>
          <p:spPr bwMode="auto">
            <a:xfrm>
              <a:off x="11574869" y="6379184"/>
              <a:ext cx="636587" cy="269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685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fld id="{4D8A4677-7F6D-4CAF-BD0D-5CD335626015}" type="slidenum">
                <a:rPr lang="en-US" altLang="tr-TR" sz="1200" b="1">
                  <a:solidFill>
                    <a:schemeClr val="bg1"/>
                  </a:solidFill>
                </a:rPr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t>4</a:t>
              </a:fld>
              <a:endParaRPr lang="en-US" altLang="tr-TR" sz="1200" b="1">
                <a:solidFill>
                  <a:schemeClr val="bg1"/>
                </a:solidFill>
              </a:endParaRPr>
            </a:p>
          </p:txBody>
        </p:sp>
        <p:sp>
          <p:nvSpPr>
            <p:cNvPr id="15" name="Dikdörtgen 11">
              <a:extLst>
                <a:ext uri="{FF2B5EF4-FFF2-40B4-BE49-F238E27FC236}">
                  <a16:creationId xmlns:a16="http://schemas.microsoft.com/office/drawing/2014/main" id="{6B46EE23-2026-0542-B9D4-871984F532E0}"/>
                </a:ext>
              </a:extLst>
            </p:cNvPr>
            <p:cNvSpPr/>
            <p:nvPr/>
          </p:nvSpPr>
          <p:spPr>
            <a:xfrm>
              <a:off x="1838350" y="485775"/>
              <a:ext cx="8515467" cy="260350"/>
            </a:xfrm>
            <a:custGeom>
              <a:avLst/>
              <a:gdLst>
                <a:gd name="connsiteX0" fmla="*/ 0 w 8516203"/>
                <a:gd name="connsiteY0" fmla="*/ 0 h 260224"/>
                <a:gd name="connsiteX1" fmla="*/ 8516203 w 8516203"/>
                <a:gd name="connsiteY1" fmla="*/ 0 h 260224"/>
                <a:gd name="connsiteX2" fmla="*/ 8516203 w 8516203"/>
                <a:gd name="connsiteY2" fmla="*/ 260224 h 260224"/>
                <a:gd name="connsiteX3" fmla="*/ 0 w 8516203"/>
                <a:gd name="connsiteY3" fmla="*/ 260224 h 260224"/>
                <a:gd name="connsiteX4" fmla="*/ 0 w 8516203"/>
                <a:gd name="connsiteY4" fmla="*/ 0 h 260224"/>
                <a:gd name="connsiteX0" fmla="*/ 0 w 8516203"/>
                <a:gd name="connsiteY0" fmla="*/ 0 h 260224"/>
                <a:gd name="connsiteX1" fmla="*/ 8516203 w 8516203"/>
                <a:gd name="connsiteY1" fmla="*/ 0 h 260224"/>
                <a:gd name="connsiteX2" fmla="*/ 8516203 w 8516203"/>
                <a:gd name="connsiteY2" fmla="*/ 260224 h 260224"/>
                <a:gd name="connsiteX3" fmla="*/ 293427 w 8516203"/>
                <a:gd name="connsiteY3" fmla="*/ 260224 h 260224"/>
                <a:gd name="connsiteX4" fmla="*/ 0 w 8516203"/>
                <a:gd name="connsiteY4" fmla="*/ 0 h 260224"/>
                <a:gd name="connsiteX0" fmla="*/ 0 w 8516203"/>
                <a:gd name="connsiteY0" fmla="*/ 0 h 260224"/>
                <a:gd name="connsiteX1" fmla="*/ 8516203 w 8516203"/>
                <a:gd name="connsiteY1" fmla="*/ 0 h 260224"/>
                <a:gd name="connsiteX2" fmla="*/ 8134066 w 8516203"/>
                <a:gd name="connsiteY2" fmla="*/ 260224 h 260224"/>
                <a:gd name="connsiteX3" fmla="*/ 293427 w 8516203"/>
                <a:gd name="connsiteY3" fmla="*/ 260224 h 260224"/>
                <a:gd name="connsiteX4" fmla="*/ 0 w 8516203"/>
                <a:gd name="connsiteY4" fmla="*/ 0 h 260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16203" h="260224">
                  <a:moveTo>
                    <a:pt x="0" y="0"/>
                  </a:moveTo>
                  <a:lnTo>
                    <a:pt x="8516203" y="0"/>
                  </a:lnTo>
                  <a:lnTo>
                    <a:pt x="8134066" y="260224"/>
                  </a:lnTo>
                  <a:lnTo>
                    <a:pt x="293427" y="2602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tr-TR">
                <a:solidFill>
                  <a:srgbClr val="44546A"/>
                </a:solidFill>
              </a:endParaRPr>
            </a:p>
          </p:txBody>
        </p:sp>
        <p:sp>
          <p:nvSpPr>
            <p:cNvPr id="16" name="Dikdörtgen 15">
              <a:extLst>
                <a:ext uri="{FF2B5EF4-FFF2-40B4-BE49-F238E27FC236}">
                  <a16:creationId xmlns:a16="http://schemas.microsoft.com/office/drawing/2014/main" id="{6A8EA7B9-F1C4-D84C-802D-45DFF80AAB02}"/>
                </a:ext>
              </a:extLst>
            </p:cNvPr>
            <p:cNvSpPr/>
            <p:nvPr/>
          </p:nvSpPr>
          <p:spPr>
            <a:xfrm>
              <a:off x="0" y="0"/>
              <a:ext cx="12192167" cy="615950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tr-TR">
                <a:solidFill>
                  <a:srgbClr val="44546A"/>
                </a:solidFill>
              </a:endParaRPr>
            </a:p>
          </p:txBody>
        </p:sp>
        <p:sp>
          <p:nvSpPr>
            <p:cNvPr id="17" name="Dikdörtgen 16">
              <a:extLst>
                <a:ext uri="{FF2B5EF4-FFF2-40B4-BE49-F238E27FC236}">
                  <a16:creationId xmlns:a16="http://schemas.microsoft.com/office/drawing/2014/main" id="{A1915795-C210-4344-B114-1C9EB3855B5B}"/>
                </a:ext>
              </a:extLst>
            </p:cNvPr>
            <p:cNvSpPr/>
            <p:nvPr/>
          </p:nvSpPr>
          <p:spPr>
            <a:xfrm>
              <a:off x="0" y="-3175"/>
              <a:ext cx="12192167" cy="120650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tr-TR">
                <a:solidFill>
                  <a:srgbClr val="44546A"/>
                </a:solidFill>
              </a:endParaRPr>
            </a:p>
          </p:txBody>
        </p:sp>
        <p:grpSp>
          <p:nvGrpSpPr>
            <p:cNvPr id="44112" name="Grup 17"/>
            <p:cNvGrpSpPr>
              <a:grpSpLocks/>
            </p:cNvGrpSpPr>
            <p:nvPr/>
          </p:nvGrpSpPr>
          <p:grpSpPr bwMode="auto">
            <a:xfrm>
              <a:off x="10853738" y="173038"/>
              <a:ext cx="835025" cy="833437"/>
              <a:chOff x="10853738" y="173038"/>
              <a:chExt cx="835025" cy="833437"/>
            </a:xfrm>
          </p:grpSpPr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E0BE1B27-4BA2-8E4E-8E6A-4546C163E6F4}"/>
                  </a:ext>
                </a:extLst>
              </p:cNvPr>
              <p:cNvSpPr/>
              <p:nvPr/>
            </p:nvSpPr>
            <p:spPr>
              <a:xfrm>
                <a:off x="10853887" y="173038"/>
                <a:ext cx="835036" cy="833437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tr-TR">
                  <a:solidFill>
                    <a:prstClr val="white"/>
                  </a:solidFill>
                </a:endParaRPr>
              </a:p>
            </p:txBody>
          </p:sp>
          <p:pic>
            <p:nvPicPr>
              <p:cNvPr id="44114" name="Resim 16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920413" y="239713"/>
                <a:ext cx="708025" cy="7080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44035" name="Dikdörtgen 13"/>
          <p:cNvSpPr>
            <a:spLocks noChangeArrowheads="1"/>
          </p:cNvSpPr>
          <p:nvPr/>
        </p:nvSpPr>
        <p:spPr bwMode="auto">
          <a:xfrm>
            <a:off x="1550158" y="107930"/>
            <a:ext cx="898925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tr-TR" altLang="tr-TR" sz="24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(SİİRT </a:t>
            </a:r>
            <a:r>
              <a:rPr lang="tr-TR" altLang="tr-TR" sz="2400" b="1" dirty="0">
                <a:solidFill>
                  <a:schemeClr val="bg1"/>
                </a:solidFill>
                <a:cs typeface="Times New Roman" panose="02020603050405020304" pitchFamily="18" charset="0"/>
              </a:rPr>
              <a:t>VALİLİĞİ-PLANLAMA VE KOORDİNASYON MÜDÜRLÜĞÜ)</a:t>
            </a:r>
          </a:p>
        </p:txBody>
      </p:sp>
      <p:graphicFrame>
        <p:nvGraphicFramePr>
          <p:cNvPr id="43013" name="Table 43012">
            <a:extLst>
              <a:ext uri="{FF2B5EF4-FFF2-40B4-BE49-F238E27FC236}">
                <a16:creationId xmlns:a16="http://schemas.microsoft.com/office/drawing/2014/main" id="{DD2318C3-0963-9C4C-A164-631A2E5A53A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9503144"/>
              </p:ext>
            </p:extLst>
          </p:nvPr>
        </p:nvGraphicFramePr>
        <p:xfrm>
          <a:off x="445415" y="947738"/>
          <a:ext cx="11459369" cy="3254984"/>
        </p:xfrm>
        <a:graphic>
          <a:graphicData uri="http://schemas.openxmlformats.org/drawingml/2006/table">
            <a:tbl>
              <a:tblPr/>
              <a:tblGrid>
                <a:gridCol w="4243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76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47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1885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6889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40822">
                  <a:extLst>
                    <a:ext uri="{9D8B030D-6E8A-4147-A177-3AD203B41FA5}">
                      <a16:colId xmlns:a16="http://schemas.microsoft.com/office/drawing/2014/main" val="3205029430"/>
                    </a:ext>
                  </a:extLst>
                </a:gridCol>
                <a:gridCol w="943673">
                  <a:extLst>
                    <a:ext uri="{9D8B030D-6E8A-4147-A177-3AD203B41FA5}">
                      <a16:colId xmlns:a16="http://schemas.microsoft.com/office/drawing/2014/main" val="2172200301"/>
                    </a:ext>
                  </a:extLst>
                </a:gridCol>
                <a:gridCol w="418038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79845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sz="12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F-NO</a:t>
                      </a:r>
                      <a:endParaRPr lang="en-US" sz="12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6460" marR="6460" marT="6460" marB="0" anchor="ctr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sz="12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FAALİYET VE PROJELER</a:t>
                      </a:r>
                      <a:endParaRPr lang="en-US" sz="12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6460" marR="6460" marT="6460" marB="0" anchor="ctr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sz="12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PG-NO</a:t>
                      </a:r>
                      <a:endParaRPr lang="en-US" sz="12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6460" marR="6460" marT="6460" marB="0" anchor="ctr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sz="12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PERFORMANS  GÖSTERGESİ (PG)</a:t>
                      </a:r>
                      <a:endParaRPr lang="en-US" sz="12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6460" marR="6460" marT="6460" marB="0" anchor="ctr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sz="12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PG </a:t>
                      </a:r>
                      <a:br>
                        <a:rPr sz="12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</a:br>
                      <a:r>
                        <a:rPr sz="12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HEDEFİ</a:t>
                      </a:r>
                      <a:endParaRPr lang="en-US" sz="12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6460" marR="6460" marT="6460" marB="0" anchor="ctr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eaLnBrk="1" fontAlgn="ctr" hangingPunct="1">
                        <a:buNone/>
                      </a:pPr>
                      <a:r>
                        <a:rPr lang="tr-TR" sz="1200" b="1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GERÇEKLEŞME</a:t>
                      </a:r>
                      <a:endParaRPr lang="en-US" sz="12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6460" marR="6460" marT="646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1200" b="1" dirty="0" smtClean="0">
                        <a:solidFill>
                          <a:schemeClr val="bg1"/>
                        </a:solidFill>
                        <a:latin typeface="Calibri" panose="020F0502020204030204" pitchFamily="34" charset="0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b="1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GERÇEKLEŞME ORANI </a:t>
                      </a:r>
                      <a:r>
                        <a:rPr lang="tr-TR" sz="1200" b="0" i="0" u="none" strike="noStrike" kern="1200" baseline="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(%)</a:t>
                      </a:r>
                      <a:endParaRPr lang="en-US" sz="1200" b="0" i="0" u="none" strike="noStrike" kern="1200" baseline="0" dirty="0" smtClean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460" marR="6460" marT="646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sz="12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AÇIKLAMA</a:t>
                      </a:r>
                      <a:endParaRPr lang="en-US" sz="12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6460" marR="6460" marT="646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05233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endParaRPr lang="en-US" sz="1100" b="0" i="0" u="none" strike="noStrike" kern="1200" baseline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460" marR="6460" marT="646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100" b="0" i="0" u="none" strike="noStrike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tr-TR" altLang="tr-TR" sz="1100" b="0" i="0" u="none" strike="noStrike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663" marR="5663" marT="5665" marB="0" anchor="ctr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altLang="tr-TR" sz="1100" b="0" i="0" u="none" strike="noStrike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altLang="tr-TR" sz="1100" b="1" i="0" u="none" strike="noStrike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663" marR="5663" marT="5665" marB="0" anchor="ctr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altLang="tr-TR" sz="1100" b="1" i="0" u="none" strike="noStrike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663" marR="5663" marT="5665" marB="0" anchor="ctr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altLang="tr-TR" sz="1100" b="1" i="0" u="none" strike="noStrike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663" marR="5663" marT="5665" marB="0" anchor="ctr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altLang="tr-TR" sz="1100" b="1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4" marB="0" anchor="ctr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46669">
                <a:tc>
                  <a:txBody>
                    <a:bodyPr/>
                    <a:lstStyle/>
                    <a:p>
                      <a:pPr lvl="0" algn="ctr" eaLnBrk="1" fontAlgn="ctr" hangingPunct="1">
                        <a:buNone/>
                      </a:pPr>
                      <a:endParaRPr lang="en-US" sz="1100" b="0" i="0" u="none" strike="noStrike" kern="1200" baseline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460" marR="6460" marT="646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100" b="0" i="0" u="none" strike="noStrike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tr-TR" altLang="tr-TR" sz="1100" b="0" i="0" u="none" strike="noStrike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663" marR="5663" marT="5665" marB="0" anchor="ctr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altLang="tr-TR" sz="1100" b="0" i="0" u="none" strike="noStrike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altLang="tr-TR" sz="1100" b="1" i="0" u="none" strike="noStrike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663" marR="5663" marT="5665" marB="0" anchor="ctr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altLang="tr-TR" sz="1100" b="1" i="0" u="none" strike="noStrike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663" marR="5663" marT="5665" marB="0" anchor="ctr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altLang="tr-TR" sz="1100" b="1" i="0" u="none" strike="noStrike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663" marR="5663" marT="5665" marB="0" anchor="ctr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altLang="tr-TR" sz="1100" b="1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4" marB="0" anchor="ctr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4295111"/>
                  </a:ext>
                </a:extLst>
              </a:tr>
              <a:tr h="604632">
                <a:tc>
                  <a:txBody>
                    <a:bodyPr/>
                    <a:lstStyle/>
                    <a:p>
                      <a:pPr lvl="0" algn="ctr" eaLnBrk="1" fontAlgn="ctr" hangingPunct="1">
                        <a:buNone/>
                      </a:pPr>
                      <a:endParaRPr lang="en-US" sz="1100" b="0" i="0" u="none" strike="noStrike" kern="1200" baseline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460" marR="6460" marT="646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100" b="0" i="0" u="none" strike="noStrike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tr-TR" altLang="tr-TR" sz="1100" b="0" i="0" u="none" strike="noStrike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663" marR="5663" marT="5665" marB="0" anchor="ctr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altLang="tr-TR" sz="1100" b="0" i="0" u="none" strike="noStrike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altLang="tr-TR" sz="1100" b="1" i="0" u="none" strike="noStrike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663" marR="5663" marT="5665" marB="0" anchor="ctr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altLang="tr-TR" sz="1100" b="1" i="0" u="none" strike="noStrike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663" marR="5663" marT="5665" marB="0" anchor="ctr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altLang="tr-TR" sz="1100" b="1" i="0" u="none" strike="noStrike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663" marR="5663" marT="5665" marB="0" anchor="ctr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altLang="tr-TR" sz="1100" b="0" i="0" u="none" strike="noStrike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4" marB="0" anchor="ctr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22527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490451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034" name="Grup 7"/>
          <p:cNvGrpSpPr>
            <a:grpSpLocks/>
          </p:cNvGrpSpPr>
          <p:nvPr/>
        </p:nvGrpSpPr>
        <p:grpSpPr bwMode="auto">
          <a:xfrm>
            <a:off x="0" y="-3175"/>
            <a:ext cx="12276138" cy="6861175"/>
            <a:chOff x="0" y="-3175"/>
            <a:chExt cx="12276306" cy="6861175"/>
          </a:xfrm>
        </p:grpSpPr>
        <p:sp>
          <p:nvSpPr>
            <p:cNvPr id="9" name="Dikdörtgen 8">
              <a:extLst>
                <a:ext uri="{FF2B5EF4-FFF2-40B4-BE49-F238E27FC236}">
                  <a16:creationId xmlns:a16="http://schemas.microsoft.com/office/drawing/2014/main" id="{46371DE6-B846-F240-8F01-4966D9656FAA}"/>
                </a:ext>
              </a:extLst>
            </p:cNvPr>
            <p:cNvSpPr/>
            <p:nvPr/>
          </p:nvSpPr>
          <p:spPr>
            <a:xfrm>
              <a:off x="0" y="579438"/>
              <a:ext cx="12192167" cy="6278562"/>
            </a:xfrm>
            <a:prstGeom prst="rect">
              <a:avLst/>
            </a:prstGeom>
            <a:pattFill prst="dkUpDiag">
              <a:fgClr>
                <a:schemeClr val="bg2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itchFamily="34" charset="0"/>
                <a:buChar char="•"/>
                <a:defRPr sz="28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fontAlgn="auto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tr-TR" altLang="tr-TR" sz="1800">
                <a:solidFill>
                  <a:srgbClr val="FF9F1B"/>
                </a:solidFill>
              </a:endParaRPr>
            </a:p>
          </p:txBody>
        </p:sp>
        <p:sp>
          <p:nvSpPr>
            <p:cNvPr id="10" name="Dik Üçgen 9">
              <a:extLst>
                <a:ext uri="{FF2B5EF4-FFF2-40B4-BE49-F238E27FC236}">
                  <a16:creationId xmlns:a16="http://schemas.microsoft.com/office/drawing/2014/main" id="{AC51EC52-B5B5-B441-B539-24D4BBA72C65}"/>
                </a:ext>
              </a:extLst>
            </p:cNvPr>
            <p:cNvSpPr/>
            <p:nvPr/>
          </p:nvSpPr>
          <p:spPr>
            <a:xfrm>
              <a:off x="0" y="2606675"/>
              <a:ext cx="4251383" cy="4251325"/>
            </a:xfrm>
            <a:prstGeom prst="rtTriangle">
              <a:avLst/>
            </a:prstGeom>
            <a:solidFill>
              <a:srgbClr val="2E539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tr-TR"/>
            </a:p>
          </p:txBody>
        </p:sp>
        <p:sp>
          <p:nvSpPr>
            <p:cNvPr id="11" name="Dikdörtgen 10">
              <a:extLst>
                <a:ext uri="{FF2B5EF4-FFF2-40B4-BE49-F238E27FC236}">
                  <a16:creationId xmlns:a16="http://schemas.microsoft.com/office/drawing/2014/main" id="{A3838AA0-BA5C-004B-855A-ED3BD74C9CBA}"/>
                </a:ext>
              </a:extLst>
            </p:cNvPr>
            <p:cNvSpPr/>
            <p:nvPr/>
          </p:nvSpPr>
          <p:spPr>
            <a:xfrm>
              <a:off x="184153" y="836613"/>
              <a:ext cx="11819100" cy="585628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itchFamily="34" charset="0"/>
                <a:buChar char="•"/>
                <a:defRPr sz="28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fontAlgn="auto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tr-TR" altLang="tr-TR" sz="1800">
                <a:solidFill>
                  <a:srgbClr val="FFFFFF"/>
                </a:solidFill>
              </a:endParaRPr>
            </a:p>
          </p:txBody>
        </p:sp>
        <p:sp>
          <p:nvSpPr>
            <p:cNvPr id="44106" name="Slide Number Placeholder 1"/>
            <p:cNvSpPr txBox="1">
              <a:spLocks noChangeArrowheads="1"/>
            </p:cNvSpPr>
            <p:nvPr/>
          </p:nvSpPr>
          <p:spPr bwMode="auto">
            <a:xfrm>
              <a:off x="11555413" y="6350000"/>
              <a:ext cx="636587" cy="269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685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tr-TR" sz="1200" b="1">
                <a:solidFill>
                  <a:schemeClr val="bg1"/>
                </a:solidFill>
              </a:endParaRPr>
            </a:p>
          </p:txBody>
        </p:sp>
        <p:sp>
          <p:nvSpPr>
            <p:cNvPr id="13" name="Yuvarlatılmış Dikdörtgen 12">
              <a:extLst>
                <a:ext uri="{FF2B5EF4-FFF2-40B4-BE49-F238E27FC236}">
                  <a16:creationId xmlns:a16="http://schemas.microsoft.com/office/drawing/2014/main" id="{C2222958-7A2A-E147-8411-7EAC32FA8E6B}"/>
                </a:ext>
              </a:extLst>
            </p:cNvPr>
            <p:cNvSpPr/>
            <p:nvPr/>
          </p:nvSpPr>
          <p:spPr>
            <a:xfrm>
              <a:off x="11566683" y="6361113"/>
              <a:ext cx="709623" cy="295275"/>
            </a:xfrm>
            <a:prstGeom prst="roundRect">
              <a:avLst/>
            </a:prstGeom>
            <a:solidFill>
              <a:srgbClr val="2E549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tr-TR"/>
            </a:p>
          </p:txBody>
        </p:sp>
        <p:sp>
          <p:nvSpPr>
            <p:cNvPr id="44108" name="Slide Number Placeholder 1"/>
            <p:cNvSpPr txBox="1">
              <a:spLocks noChangeArrowheads="1"/>
            </p:cNvSpPr>
            <p:nvPr/>
          </p:nvSpPr>
          <p:spPr bwMode="auto">
            <a:xfrm>
              <a:off x="11574869" y="6379184"/>
              <a:ext cx="636587" cy="269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685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fld id="{4D8A4677-7F6D-4CAF-BD0D-5CD335626015}" type="slidenum">
                <a:rPr lang="en-US" altLang="tr-TR" sz="1200" b="1">
                  <a:solidFill>
                    <a:schemeClr val="bg1"/>
                  </a:solidFill>
                </a:rPr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t>5</a:t>
              </a:fld>
              <a:endParaRPr lang="en-US" altLang="tr-TR" sz="1200" b="1">
                <a:solidFill>
                  <a:schemeClr val="bg1"/>
                </a:solidFill>
              </a:endParaRPr>
            </a:p>
          </p:txBody>
        </p:sp>
        <p:sp>
          <p:nvSpPr>
            <p:cNvPr id="15" name="Dikdörtgen 11">
              <a:extLst>
                <a:ext uri="{FF2B5EF4-FFF2-40B4-BE49-F238E27FC236}">
                  <a16:creationId xmlns:a16="http://schemas.microsoft.com/office/drawing/2014/main" id="{6B46EE23-2026-0542-B9D4-871984F532E0}"/>
                </a:ext>
              </a:extLst>
            </p:cNvPr>
            <p:cNvSpPr/>
            <p:nvPr/>
          </p:nvSpPr>
          <p:spPr>
            <a:xfrm>
              <a:off x="1838350" y="485775"/>
              <a:ext cx="8515467" cy="260350"/>
            </a:xfrm>
            <a:custGeom>
              <a:avLst/>
              <a:gdLst>
                <a:gd name="connsiteX0" fmla="*/ 0 w 8516203"/>
                <a:gd name="connsiteY0" fmla="*/ 0 h 260224"/>
                <a:gd name="connsiteX1" fmla="*/ 8516203 w 8516203"/>
                <a:gd name="connsiteY1" fmla="*/ 0 h 260224"/>
                <a:gd name="connsiteX2" fmla="*/ 8516203 w 8516203"/>
                <a:gd name="connsiteY2" fmla="*/ 260224 h 260224"/>
                <a:gd name="connsiteX3" fmla="*/ 0 w 8516203"/>
                <a:gd name="connsiteY3" fmla="*/ 260224 h 260224"/>
                <a:gd name="connsiteX4" fmla="*/ 0 w 8516203"/>
                <a:gd name="connsiteY4" fmla="*/ 0 h 260224"/>
                <a:gd name="connsiteX0" fmla="*/ 0 w 8516203"/>
                <a:gd name="connsiteY0" fmla="*/ 0 h 260224"/>
                <a:gd name="connsiteX1" fmla="*/ 8516203 w 8516203"/>
                <a:gd name="connsiteY1" fmla="*/ 0 h 260224"/>
                <a:gd name="connsiteX2" fmla="*/ 8516203 w 8516203"/>
                <a:gd name="connsiteY2" fmla="*/ 260224 h 260224"/>
                <a:gd name="connsiteX3" fmla="*/ 293427 w 8516203"/>
                <a:gd name="connsiteY3" fmla="*/ 260224 h 260224"/>
                <a:gd name="connsiteX4" fmla="*/ 0 w 8516203"/>
                <a:gd name="connsiteY4" fmla="*/ 0 h 260224"/>
                <a:gd name="connsiteX0" fmla="*/ 0 w 8516203"/>
                <a:gd name="connsiteY0" fmla="*/ 0 h 260224"/>
                <a:gd name="connsiteX1" fmla="*/ 8516203 w 8516203"/>
                <a:gd name="connsiteY1" fmla="*/ 0 h 260224"/>
                <a:gd name="connsiteX2" fmla="*/ 8134066 w 8516203"/>
                <a:gd name="connsiteY2" fmla="*/ 260224 h 260224"/>
                <a:gd name="connsiteX3" fmla="*/ 293427 w 8516203"/>
                <a:gd name="connsiteY3" fmla="*/ 260224 h 260224"/>
                <a:gd name="connsiteX4" fmla="*/ 0 w 8516203"/>
                <a:gd name="connsiteY4" fmla="*/ 0 h 260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16203" h="260224">
                  <a:moveTo>
                    <a:pt x="0" y="0"/>
                  </a:moveTo>
                  <a:lnTo>
                    <a:pt x="8516203" y="0"/>
                  </a:lnTo>
                  <a:lnTo>
                    <a:pt x="8134066" y="260224"/>
                  </a:lnTo>
                  <a:lnTo>
                    <a:pt x="293427" y="2602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tr-TR">
                <a:solidFill>
                  <a:srgbClr val="44546A"/>
                </a:solidFill>
              </a:endParaRPr>
            </a:p>
          </p:txBody>
        </p:sp>
        <p:sp>
          <p:nvSpPr>
            <p:cNvPr id="16" name="Dikdörtgen 15">
              <a:extLst>
                <a:ext uri="{FF2B5EF4-FFF2-40B4-BE49-F238E27FC236}">
                  <a16:creationId xmlns:a16="http://schemas.microsoft.com/office/drawing/2014/main" id="{6A8EA7B9-F1C4-D84C-802D-45DFF80AAB02}"/>
                </a:ext>
              </a:extLst>
            </p:cNvPr>
            <p:cNvSpPr/>
            <p:nvPr/>
          </p:nvSpPr>
          <p:spPr>
            <a:xfrm>
              <a:off x="0" y="0"/>
              <a:ext cx="12192167" cy="615950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tr-TR">
                <a:solidFill>
                  <a:srgbClr val="44546A"/>
                </a:solidFill>
              </a:endParaRPr>
            </a:p>
          </p:txBody>
        </p:sp>
        <p:sp>
          <p:nvSpPr>
            <p:cNvPr id="17" name="Dikdörtgen 16">
              <a:extLst>
                <a:ext uri="{FF2B5EF4-FFF2-40B4-BE49-F238E27FC236}">
                  <a16:creationId xmlns:a16="http://schemas.microsoft.com/office/drawing/2014/main" id="{A1915795-C210-4344-B114-1C9EB3855B5B}"/>
                </a:ext>
              </a:extLst>
            </p:cNvPr>
            <p:cNvSpPr/>
            <p:nvPr/>
          </p:nvSpPr>
          <p:spPr>
            <a:xfrm>
              <a:off x="0" y="-3175"/>
              <a:ext cx="12192167" cy="120650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tr-TR">
                <a:solidFill>
                  <a:srgbClr val="44546A"/>
                </a:solidFill>
              </a:endParaRPr>
            </a:p>
          </p:txBody>
        </p:sp>
        <p:grpSp>
          <p:nvGrpSpPr>
            <p:cNvPr id="44112" name="Grup 17"/>
            <p:cNvGrpSpPr>
              <a:grpSpLocks/>
            </p:cNvGrpSpPr>
            <p:nvPr/>
          </p:nvGrpSpPr>
          <p:grpSpPr bwMode="auto">
            <a:xfrm>
              <a:off x="10853738" y="173038"/>
              <a:ext cx="835025" cy="833437"/>
              <a:chOff x="10853738" y="173038"/>
              <a:chExt cx="835025" cy="833437"/>
            </a:xfrm>
          </p:grpSpPr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E0BE1B27-4BA2-8E4E-8E6A-4546C163E6F4}"/>
                  </a:ext>
                </a:extLst>
              </p:cNvPr>
              <p:cNvSpPr/>
              <p:nvPr/>
            </p:nvSpPr>
            <p:spPr>
              <a:xfrm>
                <a:off x="10853887" y="173038"/>
                <a:ext cx="835036" cy="833437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tr-TR">
                  <a:solidFill>
                    <a:prstClr val="white"/>
                  </a:solidFill>
                </a:endParaRPr>
              </a:p>
            </p:txBody>
          </p:sp>
          <p:pic>
            <p:nvPicPr>
              <p:cNvPr id="44114" name="Resim 16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920413" y="239713"/>
                <a:ext cx="708025" cy="7080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44035" name="Dikdörtgen 13"/>
          <p:cNvSpPr>
            <a:spLocks noChangeArrowheads="1"/>
          </p:cNvSpPr>
          <p:nvPr/>
        </p:nvSpPr>
        <p:spPr bwMode="auto">
          <a:xfrm>
            <a:off x="2198076" y="153988"/>
            <a:ext cx="683162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tr-TR" altLang="tr-TR" sz="24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(SİİRT </a:t>
            </a:r>
            <a:r>
              <a:rPr lang="tr-TR" altLang="tr-TR" sz="2400" b="1" dirty="0">
                <a:solidFill>
                  <a:schemeClr val="bg1"/>
                </a:solidFill>
                <a:cs typeface="Times New Roman" panose="02020603050405020304" pitchFamily="18" charset="0"/>
              </a:rPr>
              <a:t>VALİLİĞİ-YAZI İŞLERİ MÜDÜRLÜĞÜ)</a:t>
            </a:r>
          </a:p>
        </p:txBody>
      </p:sp>
      <p:graphicFrame>
        <p:nvGraphicFramePr>
          <p:cNvPr id="43013" name="Table 43012">
            <a:extLst>
              <a:ext uri="{FF2B5EF4-FFF2-40B4-BE49-F238E27FC236}">
                <a16:creationId xmlns:a16="http://schemas.microsoft.com/office/drawing/2014/main" id="{DD2318C3-0963-9C4C-A164-631A2E5A53A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54326354"/>
              </p:ext>
            </p:extLst>
          </p:nvPr>
        </p:nvGraphicFramePr>
        <p:xfrm>
          <a:off x="190576" y="1077060"/>
          <a:ext cx="11652662" cy="4651943"/>
        </p:xfrm>
        <a:graphic>
          <a:graphicData uri="http://schemas.openxmlformats.org/drawingml/2006/table">
            <a:tbl>
              <a:tblPr/>
              <a:tblGrid>
                <a:gridCol w="3108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461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07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3680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5980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26662">
                  <a:extLst>
                    <a:ext uri="{9D8B030D-6E8A-4147-A177-3AD203B41FA5}">
                      <a16:colId xmlns:a16="http://schemas.microsoft.com/office/drawing/2014/main" val="4103644658"/>
                    </a:ext>
                  </a:extLst>
                </a:gridCol>
                <a:gridCol w="1081454">
                  <a:extLst>
                    <a:ext uri="{9D8B030D-6E8A-4147-A177-3AD203B41FA5}">
                      <a16:colId xmlns:a16="http://schemas.microsoft.com/office/drawing/2014/main" val="1907053215"/>
                    </a:ext>
                  </a:extLst>
                </a:gridCol>
                <a:gridCol w="495006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34999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sz="12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F-NO</a:t>
                      </a:r>
                      <a:endParaRPr lang="en-US" sz="12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6460" marR="6460" marT="6460" marB="0" anchor="ctr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sz="12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FAALİYET VE PROJELER</a:t>
                      </a:r>
                      <a:endParaRPr lang="en-US" sz="12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6460" marR="6460" marT="6460" marB="0" anchor="ctr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sz="12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PG-NO</a:t>
                      </a:r>
                      <a:endParaRPr lang="en-US" sz="12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6460" marR="6460" marT="6460" marB="0" anchor="ctr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sz="12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PERFORMANS  GÖSTERGESİ (PG)</a:t>
                      </a:r>
                      <a:endParaRPr lang="en-US" sz="12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6460" marR="6460" marT="6460" marB="0" anchor="ctr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sz="12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PG </a:t>
                      </a:r>
                      <a:br>
                        <a:rPr sz="12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</a:br>
                      <a:r>
                        <a:rPr sz="12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HEDEFİ</a:t>
                      </a:r>
                      <a:endParaRPr lang="en-US" sz="12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6460" marR="6460" marT="6460" marB="0" anchor="ctr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eaLnBrk="1" fontAlgn="ctr" hangingPunct="1">
                        <a:buNone/>
                      </a:pPr>
                      <a:r>
                        <a:rPr lang="tr-TR" sz="1200" b="1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GERÇEKLEŞME</a:t>
                      </a:r>
                      <a:endParaRPr lang="en-US" sz="12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6460" marR="6460" marT="646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1200" b="1" dirty="0" smtClean="0">
                        <a:solidFill>
                          <a:schemeClr val="bg1"/>
                        </a:solidFill>
                        <a:latin typeface="Calibri" panose="020F0502020204030204" pitchFamily="34" charset="0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b="1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GERÇEKLEŞME ORANI </a:t>
                      </a:r>
                      <a:r>
                        <a:rPr lang="tr-TR" sz="1200" b="0" i="0" u="none" strike="noStrike" kern="1200" baseline="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(%)</a:t>
                      </a:r>
                      <a:endParaRPr lang="en-US" sz="1200" b="0" i="0" u="none" strike="noStrike" kern="1200" baseline="0" dirty="0" smtClean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460" marR="6460" marT="646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sz="12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AÇIKLAMA</a:t>
                      </a:r>
                      <a:endParaRPr lang="en-US" sz="12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6460" marR="6460" marT="646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73641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endParaRPr lang="en-US" sz="1100" b="0" i="0" u="none" strike="noStrike" kern="1200" baseline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460" marR="6460" marT="646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100" b="0" i="0" u="none" strike="noStrike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tr-TR" altLang="tr-TR" sz="1100" b="0" i="0" u="none" strike="noStrike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663" marR="5663" marT="5665" marB="0" anchor="ctr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altLang="tr-TR" sz="1100" b="0" i="0" u="none" strike="noStrike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altLang="tr-TR" sz="1100" b="0" i="0" u="none" strike="noStrike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663" marR="5663" marT="5665" marB="0" anchor="ctr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altLang="tr-TR" sz="1100" b="0" i="0" u="none" strike="noStrike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663" marR="5663" marT="5665" marB="0" anchor="ctr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altLang="tr-TR" sz="1100" b="0" i="0" u="none" strike="noStrike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663" marR="5663" marT="5665" marB="0" anchor="ctr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altLang="tr-TR" sz="11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4" marB="0" anchor="ctr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45587">
                <a:tc>
                  <a:txBody>
                    <a:bodyPr/>
                    <a:lstStyle/>
                    <a:p>
                      <a:pPr lvl="0" algn="ctr" eaLnBrk="1" fontAlgn="ctr" hangingPunct="1">
                        <a:buNone/>
                      </a:pPr>
                      <a:endParaRPr lang="en-US" sz="1100" b="0" i="0" u="none" strike="noStrike" kern="1200" baseline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460" marR="6460" marT="646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100" b="0" i="0" u="none" strike="noStrike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tr-TR" altLang="tr-TR" sz="1100" b="0" i="0" u="none" strike="noStrike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663" marR="5663" marT="5665" marB="0" anchor="ctr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altLang="tr-TR" sz="1100" b="0" i="0" u="none" strike="noStrike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altLang="tr-TR" sz="1100" b="0" i="0" u="none" strike="noStrike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663" marR="5663" marT="5665" marB="0" anchor="ctr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altLang="tr-TR" sz="1100" b="0" i="0" u="none" strike="noStrike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663" marR="5663" marT="5665" marB="0" anchor="ctr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altLang="tr-TR" sz="1100" b="0" i="0" u="none" strike="noStrike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663" marR="5663" marT="5665" marB="0" anchor="ctr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altLang="tr-TR" sz="11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4" marB="0" anchor="ctr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15926">
                <a:tc>
                  <a:txBody>
                    <a:bodyPr/>
                    <a:lstStyle/>
                    <a:p>
                      <a:pPr lvl="0" algn="ctr" eaLnBrk="1" fontAlgn="ctr" hangingPunct="1">
                        <a:buNone/>
                      </a:pPr>
                      <a:endParaRPr lang="en-US" sz="1100" b="0" i="0" u="none" strike="noStrike" kern="1200" baseline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460" marR="6460" marT="646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100" b="0" i="0" u="none" strike="noStrike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tr-TR" altLang="tr-TR" sz="1100" b="0" i="0" u="none" strike="noStrike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663" marR="5663" marT="5665" marB="0" anchor="ctr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altLang="tr-TR" sz="1100" b="0" i="0" u="none" strike="noStrike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altLang="tr-TR" sz="1100" b="0" i="0" u="none" strike="noStrike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663" marR="5663" marT="5665" marB="0" anchor="ctr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altLang="tr-TR" sz="1100" b="0" i="0" u="none" strike="noStrike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663" marR="5663" marT="5665" marB="0" anchor="ctr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altLang="tr-TR" sz="1100" b="0" i="0" u="none" strike="noStrike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663" marR="5663" marT="5665" marB="0" anchor="ctr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altLang="tr-TR" sz="11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4" marB="0" anchor="ctr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7858173"/>
                  </a:ext>
                </a:extLst>
              </a:tr>
              <a:tr h="689317">
                <a:tc>
                  <a:txBody>
                    <a:bodyPr/>
                    <a:lstStyle/>
                    <a:p>
                      <a:pPr lvl="0" algn="ctr" eaLnBrk="1" fontAlgn="ctr" hangingPunct="1">
                        <a:buNone/>
                      </a:pPr>
                      <a:endParaRPr lang="en-US" sz="1100" b="0" i="0" u="none" strike="noStrike" kern="1200" baseline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460" marR="6460" marT="646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100" b="0" i="0" u="none" strike="noStrike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tr-TR" altLang="tr-TR" sz="1100" b="0" i="0" u="none" strike="noStrike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663" marR="5663" marT="5665" marB="0" anchor="ctr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altLang="tr-TR" sz="1100" b="0" i="0" u="none" strike="noStrike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altLang="tr-TR" sz="1100" b="1" i="0" u="none" strike="noStrike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663" marR="5663" marT="5665" marB="0" anchor="ctr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altLang="tr-TR" sz="1100" b="1" i="0" u="none" strike="noStrike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663" marR="5663" marT="5665" marB="0" anchor="ctr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altLang="tr-TR" sz="1100" b="1" i="0" u="none" strike="noStrike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663" marR="5663" marT="5665" marB="0" anchor="ctr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altLang="tr-TR" sz="11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4" marB="0" anchor="ctr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1167814"/>
                  </a:ext>
                </a:extLst>
              </a:tr>
              <a:tr h="692473">
                <a:tc>
                  <a:txBody>
                    <a:bodyPr/>
                    <a:lstStyle/>
                    <a:p>
                      <a:pPr lvl="0" algn="ctr" eaLnBrk="1" fontAlgn="ctr" hangingPunct="1">
                        <a:buNone/>
                      </a:pPr>
                      <a:endParaRPr lang="en-US" sz="1100" b="0" i="0" u="none" strike="noStrike" kern="1200" baseline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460" marR="6460" marT="646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altLang="x-none" sz="110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tr-TR" altLang="tr-TR" sz="1100" b="0" i="0" u="none" strike="noStrike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663" marR="5663" marT="5665" marB="0" anchor="ctr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altLang="tr-TR" sz="1100" b="0" i="0" u="none" strike="noStrike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altLang="tr-TR" sz="1100" b="1" i="0" u="none" strike="noStrike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663" marR="5663" marT="5665" marB="0" anchor="ctr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altLang="tr-TR" sz="1100" b="1" i="0" u="none" strike="noStrike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663" marR="5663" marT="5665" marB="0" anchor="ctr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altLang="tr-TR" sz="1100" b="1" i="0" u="none" strike="noStrike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663" marR="5663" marT="5665" marB="0" anchor="ctr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altLang="tr-TR" sz="11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4" marB="0" anchor="ctr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89331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638203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034" name="Grup 7"/>
          <p:cNvGrpSpPr>
            <a:grpSpLocks/>
          </p:cNvGrpSpPr>
          <p:nvPr/>
        </p:nvGrpSpPr>
        <p:grpSpPr bwMode="auto">
          <a:xfrm>
            <a:off x="0" y="-3175"/>
            <a:ext cx="12276138" cy="6861175"/>
            <a:chOff x="0" y="-3175"/>
            <a:chExt cx="12276306" cy="6861175"/>
          </a:xfrm>
        </p:grpSpPr>
        <p:sp>
          <p:nvSpPr>
            <p:cNvPr id="9" name="Dikdörtgen 8">
              <a:extLst>
                <a:ext uri="{FF2B5EF4-FFF2-40B4-BE49-F238E27FC236}">
                  <a16:creationId xmlns:a16="http://schemas.microsoft.com/office/drawing/2014/main" id="{46371DE6-B846-F240-8F01-4966D9656FAA}"/>
                </a:ext>
              </a:extLst>
            </p:cNvPr>
            <p:cNvSpPr/>
            <p:nvPr/>
          </p:nvSpPr>
          <p:spPr>
            <a:xfrm>
              <a:off x="0" y="579438"/>
              <a:ext cx="12192167" cy="6278562"/>
            </a:xfrm>
            <a:prstGeom prst="rect">
              <a:avLst/>
            </a:prstGeom>
            <a:pattFill prst="dkUpDiag">
              <a:fgClr>
                <a:schemeClr val="bg2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itchFamily="34" charset="0"/>
                <a:buChar char="•"/>
                <a:defRPr sz="28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fontAlgn="auto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tr-TR" altLang="tr-TR" sz="1800">
                <a:solidFill>
                  <a:srgbClr val="FF9F1B"/>
                </a:solidFill>
              </a:endParaRPr>
            </a:p>
          </p:txBody>
        </p:sp>
        <p:sp>
          <p:nvSpPr>
            <p:cNvPr id="10" name="Dik Üçgen 9">
              <a:extLst>
                <a:ext uri="{FF2B5EF4-FFF2-40B4-BE49-F238E27FC236}">
                  <a16:creationId xmlns:a16="http://schemas.microsoft.com/office/drawing/2014/main" id="{AC51EC52-B5B5-B441-B539-24D4BBA72C65}"/>
                </a:ext>
              </a:extLst>
            </p:cNvPr>
            <p:cNvSpPr/>
            <p:nvPr/>
          </p:nvSpPr>
          <p:spPr>
            <a:xfrm>
              <a:off x="0" y="2606675"/>
              <a:ext cx="4251383" cy="4251325"/>
            </a:xfrm>
            <a:prstGeom prst="rtTriangle">
              <a:avLst/>
            </a:prstGeom>
            <a:solidFill>
              <a:srgbClr val="2E539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tr-TR"/>
            </a:p>
          </p:txBody>
        </p:sp>
        <p:sp>
          <p:nvSpPr>
            <p:cNvPr id="11" name="Dikdörtgen 10">
              <a:extLst>
                <a:ext uri="{FF2B5EF4-FFF2-40B4-BE49-F238E27FC236}">
                  <a16:creationId xmlns:a16="http://schemas.microsoft.com/office/drawing/2014/main" id="{A3838AA0-BA5C-004B-855A-ED3BD74C9CBA}"/>
                </a:ext>
              </a:extLst>
            </p:cNvPr>
            <p:cNvSpPr/>
            <p:nvPr/>
          </p:nvSpPr>
          <p:spPr>
            <a:xfrm>
              <a:off x="184153" y="836613"/>
              <a:ext cx="11819100" cy="585628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itchFamily="34" charset="0"/>
                <a:buChar char="•"/>
                <a:defRPr sz="28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fontAlgn="auto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tr-TR" altLang="tr-TR" sz="1800" dirty="0">
                <a:solidFill>
                  <a:srgbClr val="FFFFFF"/>
                </a:solidFill>
              </a:endParaRPr>
            </a:p>
          </p:txBody>
        </p:sp>
        <p:sp>
          <p:nvSpPr>
            <p:cNvPr id="44106" name="Slide Number Placeholder 1"/>
            <p:cNvSpPr txBox="1">
              <a:spLocks noChangeArrowheads="1"/>
            </p:cNvSpPr>
            <p:nvPr/>
          </p:nvSpPr>
          <p:spPr bwMode="auto">
            <a:xfrm>
              <a:off x="11555413" y="6350000"/>
              <a:ext cx="636587" cy="269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685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tr-TR" sz="1200" b="1">
                <a:solidFill>
                  <a:schemeClr val="bg1"/>
                </a:solidFill>
              </a:endParaRPr>
            </a:p>
          </p:txBody>
        </p:sp>
        <p:sp>
          <p:nvSpPr>
            <p:cNvPr id="13" name="Yuvarlatılmış Dikdörtgen 12">
              <a:extLst>
                <a:ext uri="{FF2B5EF4-FFF2-40B4-BE49-F238E27FC236}">
                  <a16:creationId xmlns:a16="http://schemas.microsoft.com/office/drawing/2014/main" id="{C2222958-7A2A-E147-8411-7EAC32FA8E6B}"/>
                </a:ext>
              </a:extLst>
            </p:cNvPr>
            <p:cNvSpPr/>
            <p:nvPr/>
          </p:nvSpPr>
          <p:spPr>
            <a:xfrm>
              <a:off x="11566683" y="6361113"/>
              <a:ext cx="709623" cy="295275"/>
            </a:xfrm>
            <a:prstGeom prst="roundRect">
              <a:avLst/>
            </a:prstGeom>
            <a:solidFill>
              <a:srgbClr val="2E549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tr-TR"/>
            </a:p>
          </p:txBody>
        </p:sp>
        <p:sp>
          <p:nvSpPr>
            <p:cNvPr id="44108" name="Slide Number Placeholder 1"/>
            <p:cNvSpPr txBox="1">
              <a:spLocks noChangeArrowheads="1"/>
            </p:cNvSpPr>
            <p:nvPr/>
          </p:nvSpPr>
          <p:spPr bwMode="auto">
            <a:xfrm>
              <a:off x="11574869" y="6379184"/>
              <a:ext cx="636587" cy="269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685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fld id="{4D8A4677-7F6D-4CAF-BD0D-5CD335626015}" type="slidenum">
                <a:rPr lang="en-US" altLang="tr-TR" sz="1200" b="1">
                  <a:solidFill>
                    <a:schemeClr val="bg1"/>
                  </a:solidFill>
                </a:rPr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t>6</a:t>
              </a:fld>
              <a:endParaRPr lang="en-US" altLang="tr-TR" sz="1200" b="1">
                <a:solidFill>
                  <a:schemeClr val="bg1"/>
                </a:solidFill>
              </a:endParaRPr>
            </a:p>
          </p:txBody>
        </p:sp>
        <p:sp>
          <p:nvSpPr>
            <p:cNvPr id="15" name="Dikdörtgen 11">
              <a:extLst>
                <a:ext uri="{FF2B5EF4-FFF2-40B4-BE49-F238E27FC236}">
                  <a16:creationId xmlns:a16="http://schemas.microsoft.com/office/drawing/2014/main" id="{6B46EE23-2026-0542-B9D4-871984F532E0}"/>
                </a:ext>
              </a:extLst>
            </p:cNvPr>
            <p:cNvSpPr/>
            <p:nvPr/>
          </p:nvSpPr>
          <p:spPr>
            <a:xfrm>
              <a:off x="1838350" y="485775"/>
              <a:ext cx="8515467" cy="260350"/>
            </a:xfrm>
            <a:custGeom>
              <a:avLst/>
              <a:gdLst>
                <a:gd name="connsiteX0" fmla="*/ 0 w 8516203"/>
                <a:gd name="connsiteY0" fmla="*/ 0 h 260224"/>
                <a:gd name="connsiteX1" fmla="*/ 8516203 w 8516203"/>
                <a:gd name="connsiteY1" fmla="*/ 0 h 260224"/>
                <a:gd name="connsiteX2" fmla="*/ 8516203 w 8516203"/>
                <a:gd name="connsiteY2" fmla="*/ 260224 h 260224"/>
                <a:gd name="connsiteX3" fmla="*/ 0 w 8516203"/>
                <a:gd name="connsiteY3" fmla="*/ 260224 h 260224"/>
                <a:gd name="connsiteX4" fmla="*/ 0 w 8516203"/>
                <a:gd name="connsiteY4" fmla="*/ 0 h 260224"/>
                <a:gd name="connsiteX0" fmla="*/ 0 w 8516203"/>
                <a:gd name="connsiteY0" fmla="*/ 0 h 260224"/>
                <a:gd name="connsiteX1" fmla="*/ 8516203 w 8516203"/>
                <a:gd name="connsiteY1" fmla="*/ 0 h 260224"/>
                <a:gd name="connsiteX2" fmla="*/ 8516203 w 8516203"/>
                <a:gd name="connsiteY2" fmla="*/ 260224 h 260224"/>
                <a:gd name="connsiteX3" fmla="*/ 293427 w 8516203"/>
                <a:gd name="connsiteY3" fmla="*/ 260224 h 260224"/>
                <a:gd name="connsiteX4" fmla="*/ 0 w 8516203"/>
                <a:gd name="connsiteY4" fmla="*/ 0 h 260224"/>
                <a:gd name="connsiteX0" fmla="*/ 0 w 8516203"/>
                <a:gd name="connsiteY0" fmla="*/ 0 h 260224"/>
                <a:gd name="connsiteX1" fmla="*/ 8516203 w 8516203"/>
                <a:gd name="connsiteY1" fmla="*/ 0 h 260224"/>
                <a:gd name="connsiteX2" fmla="*/ 8134066 w 8516203"/>
                <a:gd name="connsiteY2" fmla="*/ 260224 h 260224"/>
                <a:gd name="connsiteX3" fmla="*/ 293427 w 8516203"/>
                <a:gd name="connsiteY3" fmla="*/ 260224 h 260224"/>
                <a:gd name="connsiteX4" fmla="*/ 0 w 8516203"/>
                <a:gd name="connsiteY4" fmla="*/ 0 h 260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16203" h="260224">
                  <a:moveTo>
                    <a:pt x="0" y="0"/>
                  </a:moveTo>
                  <a:lnTo>
                    <a:pt x="8516203" y="0"/>
                  </a:lnTo>
                  <a:lnTo>
                    <a:pt x="8134066" y="260224"/>
                  </a:lnTo>
                  <a:lnTo>
                    <a:pt x="293427" y="2602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tr-TR">
                <a:solidFill>
                  <a:srgbClr val="44546A"/>
                </a:solidFill>
              </a:endParaRPr>
            </a:p>
          </p:txBody>
        </p:sp>
        <p:sp>
          <p:nvSpPr>
            <p:cNvPr id="16" name="Dikdörtgen 15">
              <a:extLst>
                <a:ext uri="{FF2B5EF4-FFF2-40B4-BE49-F238E27FC236}">
                  <a16:creationId xmlns:a16="http://schemas.microsoft.com/office/drawing/2014/main" id="{6A8EA7B9-F1C4-D84C-802D-45DFF80AAB02}"/>
                </a:ext>
              </a:extLst>
            </p:cNvPr>
            <p:cNvSpPr/>
            <p:nvPr/>
          </p:nvSpPr>
          <p:spPr>
            <a:xfrm>
              <a:off x="0" y="0"/>
              <a:ext cx="12192167" cy="615950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tr-TR">
                <a:solidFill>
                  <a:srgbClr val="44546A"/>
                </a:solidFill>
              </a:endParaRPr>
            </a:p>
          </p:txBody>
        </p:sp>
        <p:sp>
          <p:nvSpPr>
            <p:cNvPr id="17" name="Dikdörtgen 16">
              <a:extLst>
                <a:ext uri="{FF2B5EF4-FFF2-40B4-BE49-F238E27FC236}">
                  <a16:creationId xmlns:a16="http://schemas.microsoft.com/office/drawing/2014/main" id="{A1915795-C210-4344-B114-1C9EB3855B5B}"/>
                </a:ext>
              </a:extLst>
            </p:cNvPr>
            <p:cNvSpPr/>
            <p:nvPr/>
          </p:nvSpPr>
          <p:spPr>
            <a:xfrm>
              <a:off x="0" y="-3175"/>
              <a:ext cx="12192167" cy="120650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tr-TR">
                <a:solidFill>
                  <a:srgbClr val="44546A"/>
                </a:solidFill>
              </a:endParaRPr>
            </a:p>
          </p:txBody>
        </p:sp>
        <p:grpSp>
          <p:nvGrpSpPr>
            <p:cNvPr id="44112" name="Grup 17"/>
            <p:cNvGrpSpPr>
              <a:grpSpLocks/>
            </p:cNvGrpSpPr>
            <p:nvPr/>
          </p:nvGrpSpPr>
          <p:grpSpPr bwMode="auto">
            <a:xfrm>
              <a:off x="10853738" y="173038"/>
              <a:ext cx="835025" cy="833437"/>
              <a:chOff x="10853738" y="173038"/>
              <a:chExt cx="835025" cy="833437"/>
            </a:xfrm>
          </p:grpSpPr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E0BE1B27-4BA2-8E4E-8E6A-4546C163E6F4}"/>
                  </a:ext>
                </a:extLst>
              </p:cNvPr>
              <p:cNvSpPr/>
              <p:nvPr/>
            </p:nvSpPr>
            <p:spPr>
              <a:xfrm>
                <a:off x="10853887" y="173038"/>
                <a:ext cx="835036" cy="833437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tr-TR">
                  <a:solidFill>
                    <a:prstClr val="white"/>
                  </a:solidFill>
                </a:endParaRPr>
              </a:p>
            </p:txBody>
          </p:sp>
          <p:pic>
            <p:nvPicPr>
              <p:cNvPr id="44114" name="Resim 16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920413" y="239713"/>
                <a:ext cx="708025" cy="7080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44035" name="Dikdörtgen 13"/>
          <p:cNvSpPr>
            <a:spLocks noChangeArrowheads="1"/>
          </p:cNvSpPr>
          <p:nvPr/>
        </p:nvSpPr>
        <p:spPr bwMode="auto">
          <a:xfrm>
            <a:off x="2198076" y="153988"/>
            <a:ext cx="683162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tr-TR" altLang="tr-TR" sz="24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(SİİRT </a:t>
            </a:r>
            <a:r>
              <a:rPr lang="tr-TR" altLang="tr-TR" sz="2400" b="1" dirty="0">
                <a:solidFill>
                  <a:schemeClr val="bg1"/>
                </a:solidFill>
                <a:cs typeface="Times New Roman" panose="02020603050405020304" pitchFamily="18" charset="0"/>
              </a:rPr>
              <a:t>VALİLİĞİ-İDARE KURULU MÜDÜRLÜĞÜ)</a:t>
            </a:r>
          </a:p>
        </p:txBody>
      </p:sp>
      <p:graphicFrame>
        <p:nvGraphicFramePr>
          <p:cNvPr id="18" name="Table 43012">
            <a:extLst>
              <a:ext uri="{FF2B5EF4-FFF2-40B4-BE49-F238E27FC236}">
                <a16:creationId xmlns:a16="http://schemas.microsoft.com/office/drawing/2014/main" id="{DD2318C3-0963-9C4C-A164-631A2E5A53A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48934046"/>
              </p:ext>
            </p:extLst>
          </p:nvPr>
        </p:nvGraphicFramePr>
        <p:xfrm>
          <a:off x="254706" y="832218"/>
          <a:ext cx="11216410" cy="5647713"/>
        </p:xfrm>
        <a:graphic>
          <a:graphicData uri="http://schemas.openxmlformats.org/drawingml/2006/table">
            <a:tbl>
              <a:tblPr/>
              <a:tblGrid>
                <a:gridCol w="3910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220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2827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2905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149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49662">
                  <a:extLst>
                    <a:ext uri="{9D8B030D-6E8A-4147-A177-3AD203B41FA5}">
                      <a16:colId xmlns:a16="http://schemas.microsoft.com/office/drawing/2014/main" val="2238704360"/>
                    </a:ext>
                  </a:extLst>
                </a:gridCol>
                <a:gridCol w="940777">
                  <a:extLst>
                    <a:ext uri="{9D8B030D-6E8A-4147-A177-3AD203B41FA5}">
                      <a16:colId xmlns:a16="http://schemas.microsoft.com/office/drawing/2014/main" val="3461477134"/>
                    </a:ext>
                  </a:extLst>
                </a:gridCol>
                <a:gridCol w="434055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702111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sz="12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F-NO</a:t>
                      </a:r>
                      <a:endParaRPr lang="en-US" sz="12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6460" marR="6460" marT="6460" marB="0" anchor="ctr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sz="12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FAALİYET VE PROJELER</a:t>
                      </a:r>
                      <a:endParaRPr lang="en-US" sz="12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6460" marR="6460" marT="6460" marB="0" anchor="ctr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sz="12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PG-NO</a:t>
                      </a:r>
                      <a:endParaRPr lang="en-US" sz="12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6460" marR="6460" marT="6460" marB="0" anchor="ctr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sz="12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PERFORMANS  GÖSTERGESİ (PG)</a:t>
                      </a:r>
                      <a:endParaRPr lang="en-US" sz="12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6460" marR="6460" marT="6460" marB="0" anchor="ctr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sz="12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PG </a:t>
                      </a:r>
                      <a:br>
                        <a:rPr sz="12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</a:br>
                      <a:r>
                        <a:rPr sz="12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HEDEFİ</a:t>
                      </a:r>
                      <a:endParaRPr lang="en-US" sz="12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6460" marR="6460" marT="6460" marB="0" anchor="ctr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eaLnBrk="1" fontAlgn="ctr" hangingPunct="1">
                        <a:buNone/>
                      </a:pPr>
                      <a:r>
                        <a:rPr lang="tr-TR" sz="1200" b="1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GERÇEKLEŞME</a:t>
                      </a:r>
                      <a:endParaRPr lang="en-US" sz="12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6460" marR="6460" marT="646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1200" b="1" dirty="0" smtClean="0">
                        <a:solidFill>
                          <a:schemeClr val="bg1"/>
                        </a:solidFill>
                        <a:latin typeface="Calibri" panose="020F0502020204030204" pitchFamily="34" charset="0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b="1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GERÇEKLEŞME ORANI </a:t>
                      </a:r>
                      <a:r>
                        <a:rPr lang="tr-TR" sz="1200" b="0" i="0" u="none" strike="noStrike" kern="1200" baseline="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(%)</a:t>
                      </a:r>
                      <a:endParaRPr lang="en-US" sz="1200" b="0" i="0" u="none" strike="noStrike" kern="1200" baseline="0" dirty="0" smtClean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460" marR="6460" marT="646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sz="12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AÇIKLAMA</a:t>
                      </a:r>
                      <a:endParaRPr lang="en-US" sz="12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6460" marR="6460" marT="646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51725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endParaRPr lang="en-US" sz="11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460" marR="6460" marT="646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endParaRPr lang="pt-BR" altLang="x-none" sz="11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460" marR="6460" marT="646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endParaRPr lang="en-US" sz="11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tr-TR" altLang="tr-TR" sz="11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4" marB="0" anchor="ctr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altLang="tr-TR" sz="1100" b="0" i="0" u="none" strike="noStrike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663" marR="5663" marT="5665" marB="0" anchor="ctr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altLang="tr-TR" sz="1100" b="0" i="0" u="none" strike="noStrike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663" marR="5663" marT="5665" marB="0" anchor="ctr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altLang="tr-TR" sz="1100" b="0" i="0" u="none" strike="noStrike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663" marR="5663" marT="5665" marB="0" anchor="ctr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altLang="tr-TR" sz="11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4" marB="0" anchor="ctr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45933">
                <a:tc>
                  <a:txBody>
                    <a:bodyPr/>
                    <a:lstStyle/>
                    <a:p>
                      <a:pPr lvl="0" algn="ctr" eaLnBrk="1" fontAlgn="ctr" hangingPunct="1">
                        <a:buNone/>
                      </a:pPr>
                      <a:endParaRPr lang="en-US" sz="1100" b="0" i="0" u="none" strike="noStrike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460" marR="6460" marT="646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100" b="0" i="0" u="none" strike="noStrike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tr-TR" altLang="tr-TR" sz="1100" b="0" i="0" u="none" strike="noStrike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663" marR="5663" marT="5665" marB="0" anchor="ctr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altLang="tr-TR" sz="1100" b="0" i="0" u="none" strike="noStrike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altLang="tr-TR" sz="1100" b="0" i="0" u="none" strike="noStrike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663" marR="5663" marT="5665" marB="0" anchor="ctr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altLang="tr-TR" sz="1100" b="0" i="0" u="none" strike="noStrike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663" marR="5663" marT="5665" marB="0" anchor="ctr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altLang="tr-TR" sz="1100" b="0" i="0" u="none" strike="noStrike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663" marR="5663" marT="5665" marB="0" anchor="ctr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altLang="tr-TR" sz="11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4" marB="0" anchor="ctr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8933170"/>
                  </a:ext>
                </a:extLst>
              </a:tr>
              <a:tr h="556423">
                <a:tc>
                  <a:txBody>
                    <a:bodyPr/>
                    <a:lstStyle/>
                    <a:p>
                      <a:pPr lvl="0" algn="ctr" eaLnBrk="1" fontAlgn="ctr" hangingPunct="1">
                        <a:buNone/>
                      </a:pPr>
                      <a:endParaRPr lang="en-US" sz="1100" b="0" i="0" u="none" strike="noStrike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460" marR="6460" marT="646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100" b="0" i="0" u="none" strike="noStrike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tr-TR" altLang="tr-TR" sz="1100" b="0" i="0" u="none" strike="noStrike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663" marR="5663" marT="5665" marB="0" anchor="ctr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altLang="tr-TR" sz="1100" b="0" i="0" u="none" strike="noStrike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altLang="tr-TR" sz="1100" b="0" i="0" u="none" strike="noStrike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663" marR="5663" marT="5665" marB="0" anchor="ctr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altLang="tr-TR" sz="1100" b="0" i="0" u="none" strike="noStrike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663" marR="5663" marT="5665" marB="0" anchor="ctr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altLang="tr-TR" sz="1100" b="0" i="0" u="none" strike="noStrike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663" marR="5663" marT="5665" marB="0" anchor="ctr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altLang="tr-TR" sz="11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4" marB="0" anchor="ctr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4749359"/>
                  </a:ext>
                </a:extLst>
              </a:tr>
              <a:tr h="647030">
                <a:tc>
                  <a:txBody>
                    <a:bodyPr/>
                    <a:lstStyle/>
                    <a:p>
                      <a:pPr lvl="0" algn="ctr" eaLnBrk="1" fontAlgn="ctr" hangingPunct="1">
                        <a:buNone/>
                      </a:pPr>
                      <a:endParaRPr lang="en-US" sz="1100" b="0" i="0" u="none" strike="noStrike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460" marR="6460" marT="646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100" b="0" i="0" u="none" strike="noStrike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tr-TR" altLang="tr-TR" sz="1100" b="0" i="0" u="none" strike="noStrike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663" marR="5663" marT="5665" marB="0" anchor="ctr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altLang="tr-TR" sz="1100" b="0" i="0" u="none" strike="noStrike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altLang="tr-TR" sz="1100" b="0" i="0" u="none" strike="noStrike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663" marR="5663" marT="5665" marB="0" anchor="ctr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altLang="tr-TR" sz="1100" b="0" i="0" u="none" strike="noStrike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663" marR="5663" marT="5665" marB="0" anchor="ctr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altLang="tr-TR" sz="1100" b="0" i="0" u="none" strike="noStrike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663" marR="5663" marT="5665" marB="0" anchor="ctr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altLang="tr-TR" sz="11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4" marB="0" anchor="ctr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3892771"/>
                  </a:ext>
                </a:extLst>
              </a:tr>
              <a:tr h="1444491">
                <a:tc>
                  <a:txBody>
                    <a:bodyPr/>
                    <a:lstStyle/>
                    <a:p>
                      <a:pPr lvl="0" algn="ctr" eaLnBrk="1" fontAlgn="ctr" hangingPunct="1">
                        <a:buNone/>
                      </a:pPr>
                      <a:endParaRPr lang="en-US" sz="1100" b="0" i="0" u="none" strike="noStrike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460" marR="6460" marT="646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100" b="0" i="0" u="none" strike="noStrike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tr-TR" altLang="tr-TR" sz="1100" b="0" i="0" u="none" strike="noStrike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663" marR="5663" marT="5665" marB="0" anchor="ctr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altLang="tr-TR" sz="1100" b="0" i="0" u="none" strike="noStrike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altLang="tr-TR" sz="1100" b="0" i="0" u="none" strike="noStrike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663" marR="5663" marT="5665" marB="0" anchor="ctr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altLang="tr-TR" sz="1100" b="0" i="0" u="none" strike="noStrike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663" marR="5663" marT="5665" marB="0" anchor="ctr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altLang="tr-TR" sz="1100" b="0" i="0" u="none" strike="noStrike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663" marR="5663" marT="5665" marB="0" anchor="ctr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altLang="tr-TR" sz="11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4" marB="0" anchor="ctr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86928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339326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034" name="Grup 7"/>
          <p:cNvGrpSpPr>
            <a:grpSpLocks/>
          </p:cNvGrpSpPr>
          <p:nvPr/>
        </p:nvGrpSpPr>
        <p:grpSpPr bwMode="auto">
          <a:xfrm>
            <a:off x="0" y="14409"/>
            <a:ext cx="12276138" cy="6861175"/>
            <a:chOff x="0" y="-3175"/>
            <a:chExt cx="12276306" cy="6861175"/>
          </a:xfrm>
        </p:grpSpPr>
        <p:sp>
          <p:nvSpPr>
            <p:cNvPr id="9" name="Dikdörtgen 8">
              <a:extLst>
                <a:ext uri="{FF2B5EF4-FFF2-40B4-BE49-F238E27FC236}">
                  <a16:creationId xmlns:a16="http://schemas.microsoft.com/office/drawing/2014/main" id="{46371DE6-B846-F240-8F01-4966D9656FAA}"/>
                </a:ext>
              </a:extLst>
            </p:cNvPr>
            <p:cNvSpPr/>
            <p:nvPr/>
          </p:nvSpPr>
          <p:spPr>
            <a:xfrm>
              <a:off x="0" y="579438"/>
              <a:ext cx="12192167" cy="6278562"/>
            </a:xfrm>
            <a:prstGeom prst="rect">
              <a:avLst/>
            </a:prstGeom>
            <a:pattFill prst="dkUpDiag">
              <a:fgClr>
                <a:schemeClr val="bg2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itchFamily="34" charset="0"/>
                <a:buChar char="•"/>
                <a:defRPr sz="28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fontAlgn="auto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tr-TR" altLang="tr-TR" sz="1800">
                <a:solidFill>
                  <a:srgbClr val="FF9F1B"/>
                </a:solidFill>
              </a:endParaRPr>
            </a:p>
          </p:txBody>
        </p:sp>
        <p:sp>
          <p:nvSpPr>
            <p:cNvPr id="10" name="Dik Üçgen 9">
              <a:extLst>
                <a:ext uri="{FF2B5EF4-FFF2-40B4-BE49-F238E27FC236}">
                  <a16:creationId xmlns:a16="http://schemas.microsoft.com/office/drawing/2014/main" id="{AC51EC52-B5B5-B441-B539-24D4BBA72C65}"/>
                </a:ext>
              </a:extLst>
            </p:cNvPr>
            <p:cNvSpPr/>
            <p:nvPr/>
          </p:nvSpPr>
          <p:spPr>
            <a:xfrm>
              <a:off x="0" y="2606675"/>
              <a:ext cx="4251383" cy="4251325"/>
            </a:xfrm>
            <a:prstGeom prst="rtTriangle">
              <a:avLst/>
            </a:prstGeom>
            <a:solidFill>
              <a:srgbClr val="2E539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tr-TR"/>
            </a:p>
          </p:txBody>
        </p:sp>
        <p:sp>
          <p:nvSpPr>
            <p:cNvPr id="11" name="Dikdörtgen 10">
              <a:extLst>
                <a:ext uri="{FF2B5EF4-FFF2-40B4-BE49-F238E27FC236}">
                  <a16:creationId xmlns:a16="http://schemas.microsoft.com/office/drawing/2014/main" id="{A3838AA0-BA5C-004B-855A-ED3BD74C9CBA}"/>
                </a:ext>
              </a:extLst>
            </p:cNvPr>
            <p:cNvSpPr/>
            <p:nvPr/>
          </p:nvSpPr>
          <p:spPr>
            <a:xfrm>
              <a:off x="184153" y="836613"/>
              <a:ext cx="11819100" cy="585628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itchFamily="34" charset="0"/>
                <a:buChar char="•"/>
                <a:defRPr sz="28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fontAlgn="auto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tr-TR" altLang="tr-TR" sz="1800">
                <a:solidFill>
                  <a:srgbClr val="FFFFFF"/>
                </a:solidFill>
              </a:endParaRPr>
            </a:p>
          </p:txBody>
        </p:sp>
        <p:sp>
          <p:nvSpPr>
            <p:cNvPr id="44106" name="Slide Number Placeholder 1"/>
            <p:cNvSpPr txBox="1">
              <a:spLocks noChangeArrowheads="1"/>
            </p:cNvSpPr>
            <p:nvPr/>
          </p:nvSpPr>
          <p:spPr bwMode="auto">
            <a:xfrm>
              <a:off x="11555413" y="6350000"/>
              <a:ext cx="636587" cy="269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685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tr-TR" sz="1200" b="1">
                <a:solidFill>
                  <a:schemeClr val="bg1"/>
                </a:solidFill>
              </a:endParaRPr>
            </a:p>
          </p:txBody>
        </p:sp>
        <p:sp>
          <p:nvSpPr>
            <p:cNvPr id="13" name="Yuvarlatılmış Dikdörtgen 12">
              <a:extLst>
                <a:ext uri="{FF2B5EF4-FFF2-40B4-BE49-F238E27FC236}">
                  <a16:creationId xmlns:a16="http://schemas.microsoft.com/office/drawing/2014/main" id="{C2222958-7A2A-E147-8411-7EAC32FA8E6B}"/>
                </a:ext>
              </a:extLst>
            </p:cNvPr>
            <p:cNvSpPr/>
            <p:nvPr/>
          </p:nvSpPr>
          <p:spPr>
            <a:xfrm>
              <a:off x="11566683" y="6361113"/>
              <a:ext cx="709623" cy="295275"/>
            </a:xfrm>
            <a:prstGeom prst="roundRect">
              <a:avLst/>
            </a:prstGeom>
            <a:solidFill>
              <a:srgbClr val="2E549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tr-TR"/>
            </a:p>
          </p:txBody>
        </p:sp>
        <p:sp>
          <p:nvSpPr>
            <p:cNvPr id="44108" name="Slide Number Placeholder 1"/>
            <p:cNvSpPr txBox="1">
              <a:spLocks noChangeArrowheads="1"/>
            </p:cNvSpPr>
            <p:nvPr/>
          </p:nvSpPr>
          <p:spPr bwMode="auto">
            <a:xfrm>
              <a:off x="11574869" y="6379184"/>
              <a:ext cx="636587" cy="269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685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fld id="{4D8A4677-7F6D-4CAF-BD0D-5CD335626015}" type="slidenum">
                <a:rPr lang="en-US" altLang="tr-TR" sz="1200" b="1">
                  <a:solidFill>
                    <a:schemeClr val="bg1"/>
                  </a:solidFill>
                </a:rPr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t>7</a:t>
              </a:fld>
              <a:endParaRPr lang="en-US" altLang="tr-TR" sz="1200" b="1">
                <a:solidFill>
                  <a:schemeClr val="bg1"/>
                </a:solidFill>
              </a:endParaRPr>
            </a:p>
          </p:txBody>
        </p:sp>
        <p:sp>
          <p:nvSpPr>
            <p:cNvPr id="15" name="Dikdörtgen 11">
              <a:extLst>
                <a:ext uri="{FF2B5EF4-FFF2-40B4-BE49-F238E27FC236}">
                  <a16:creationId xmlns:a16="http://schemas.microsoft.com/office/drawing/2014/main" id="{6B46EE23-2026-0542-B9D4-871984F532E0}"/>
                </a:ext>
              </a:extLst>
            </p:cNvPr>
            <p:cNvSpPr/>
            <p:nvPr/>
          </p:nvSpPr>
          <p:spPr>
            <a:xfrm>
              <a:off x="1838350" y="485775"/>
              <a:ext cx="8515467" cy="260350"/>
            </a:xfrm>
            <a:custGeom>
              <a:avLst/>
              <a:gdLst>
                <a:gd name="connsiteX0" fmla="*/ 0 w 8516203"/>
                <a:gd name="connsiteY0" fmla="*/ 0 h 260224"/>
                <a:gd name="connsiteX1" fmla="*/ 8516203 w 8516203"/>
                <a:gd name="connsiteY1" fmla="*/ 0 h 260224"/>
                <a:gd name="connsiteX2" fmla="*/ 8516203 w 8516203"/>
                <a:gd name="connsiteY2" fmla="*/ 260224 h 260224"/>
                <a:gd name="connsiteX3" fmla="*/ 0 w 8516203"/>
                <a:gd name="connsiteY3" fmla="*/ 260224 h 260224"/>
                <a:gd name="connsiteX4" fmla="*/ 0 w 8516203"/>
                <a:gd name="connsiteY4" fmla="*/ 0 h 260224"/>
                <a:gd name="connsiteX0" fmla="*/ 0 w 8516203"/>
                <a:gd name="connsiteY0" fmla="*/ 0 h 260224"/>
                <a:gd name="connsiteX1" fmla="*/ 8516203 w 8516203"/>
                <a:gd name="connsiteY1" fmla="*/ 0 h 260224"/>
                <a:gd name="connsiteX2" fmla="*/ 8516203 w 8516203"/>
                <a:gd name="connsiteY2" fmla="*/ 260224 h 260224"/>
                <a:gd name="connsiteX3" fmla="*/ 293427 w 8516203"/>
                <a:gd name="connsiteY3" fmla="*/ 260224 h 260224"/>
                <a:gd name="connsiteX4" fmla="*/ 0 w 8516203"/>
                <a:gd name="connsiteY4" fmla="*/ 0 h 260224"/>
                <a:gd name="connsiteX0" fmla="*/ 0 w 8516203"/>
                <a:gd name="connsiteY0" fmla="*/ 0 h 260224"/>
                <a:gd name="connsiteX1" fmla="*/ 8516203 w 8516203"/>
                <a:gd name="connsiteY1" fmla="*/ 0 h 260224"/>
                <a:gd name="connsiteX2" fmla="*/ 8134066 w 8516203"/>
                <a:gd name="connsiteY2" fmla="*/ 260224 h 260224"/>
                <a:gd name="connsiteX3" fmla="*/ 293427 w 8516203"/>
                <a:gd name="connsiteY3" fmla="*/ 260224 h 260224"/>
                <a:gd name="connsiteX4" fmla="*/ 0 w 8516203"/>
                <a:gd name="connsiteY4" fmla="*/ 0 h 260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16203" h="260224">
                  <a:moveTo>
                    <a:pt x="0" y="0"/>
                  </a:moveTo>
                  <a:lnTo>
                    <a:pt x="8516203" y="0"/>
                  </a:lnTo>
                  <a:lnTo>
                    <a:pt x="8134066" y="260224"/>
                  </a:lnTo>
                  <a:lnTo>
                    <a:pt x="293427" y="2602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tr-TR">
                <a:solidFill>
                  <a:srgbClr val="44546A"/>
                </a:solidFill>
              </a:endParaRPr>
            </a:p>
          </p:txBody>
        </p:sp>
        <p:sp>
          <p:nvSpPr>
            <p:cNvPr id="16" name="Dikdörtgen 15">
              <a:extLst>
                <a:ext uri="{FF2B5EF4-FFF2-40B4-BE49-F238E27FC236}">
                  <a16:creationId xmlns:a16="http://schemas.microsoft.com/office/drawing/2014/main" id="{6A8EA7B9-F1C4-D84C-802D-45DFF80AAB02}"/>
                </a:ext>
              </a:extLst>
            </p:cNvPr>
            <p:cNvSpPr/>
            <p:nvPr/>
          </p:nvSpPr>
          <p:spPr>
            <a:xfrm>
              <a:off x="0" y="0"/>
              <a:ext cx="12192167" cy="615950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tr-TR">
                <a:solidFill>
                  <a:srgbClr val="44546A"/>
                </a:solidFill>
              </a:endParaRPr>
            </a:p>
          </p:txBody>
        </p:sp>
        <p:sp>
          <p:nvSpPr>
            <p:cNvPr id="17" name="Dikdörtgen 16">
              <a:extLst>
                <a:ext uri="{FF2B5EF4-FFF2-40B4-BE49-F238E27FC236}">
                  <a16:creationId xmlns:a16="http://schemas.microsoft.com/office/drawing/2014/main" id="{A1915795-C210-4344-B114-1C9EB3855B5B}"/>
                </a:ext>
              </a:extLst>
            </p:cNvPr>
            <p:cNvSpPr/>
            <p:nvPr/>
          </p:nvSpPr>
          <p:spPr>
            <a:xfrm>
              <a:off x="0" y="-3175"/>
              <a:ext cx="12192167" cy="120650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tr-TR">
                <a:solidFill>
                  <a:srgbClr val="44546A"/>
                </a:solidFill>
              </a:endParaRPr>
            </a:p>
          </p:txBody>
        </p:sp>
        <p:grpSp>
          <p:nvGrpSpPr>
            <p:cNvPr id="44112" name="Grup 17"/>
            <p:cNvGrpSpPr>
              <a:grpSpLocks/>
            </p:cNvGrpSpPr>
            <p:nvPr/>
          </p:nvGrpSpPr>
          <p:grpSpPr bwMode="auto">
            <a:xfrm>
              <a:off x="10853738" y="173038"/>
              <a:ext cx="835025" cy="833437"/>
              <a:chOff x="10853738" y="173038"/>
              <a:chExt cx="835025" cy="833437"/>
            </a:xfrm>
          </p:grpSpPr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E0BE1B27-4BA2-8E4E-8E6A-4546C163E6F4}"/>
                  </a:ext>
                </a:extLst>
              </p:cNvPr>
              <p:cNvSpPr/>
              <p:nvPr/>
            </p:nvSpPr>
            <p:spPr>
              <a:xfrm>
                <a:off x="10853887" y="173038"/>
                <a:ext cx="835036" cy="833437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tr-TR">
                  <a:solidFill>
                    <a:prstClr val="white"/>
                  </a:solidFill>
                </a:endParaRPr>
              </a:p>
            </p:txBody>
          </p:sp>
          <p:pic>
            <p:nvPicPr>
              <p:cNvPr id="44114" name="Resim 16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920413" y="239713"/>
                <a:ext cx="708025" cy="7080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44035" name="Dikdörtgen 13"/>
          <p:cNvSpPr>
            <a:spLocks noChangeArrowheads="1"/>
          </p:cNvSpPr>
          <p:nvPr/>
        </p:nvSpPr>
        <p:spPr bwMode="auto">
          <a:xfrm>
            <a:off x="2198076" y="153988"/>
            <a:ext cx="683162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tr-TR" altLang="tr-TR" sz="24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(SİİRT </a:t>
            </a:r>
            <a:r>
              <a:rPr lang="tr-TR" altLang="tr-TR" sz="2400" b="1" dirty="0">
                <a:solidFill>
                  <a:schemeClr val="bg1"/>
                </a:solidFill>
                <a:cs typeface="Times New Roman" panose="02020603050405020304" pitchFamily="18" charset="0"/>
              </a:rPr>
              <a:t>VALİLİĞİ-İDARE VE DENETİM MÜDÜRLÜĞÜ)</a:t>
            </a:r>
          </a:p>
        </p:txBody>
      </p:sp>
      <p:graphicFrame>
        <p:nvGraphicFramePr>
          <p:cNvPr id="18" name="Table 43012">
            <a:extLst>
              <a:ext uri="{FF2B5EF4-FFF2-40B4-BE49-F238E27FC236}">
                <a16:creationId xmlns:a16="http://schemas.microsoft.com/office/drawing/2014/main" id="{DD2318C3-0963-9C4C-A164-631A2E5A53A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88096609"/>
              </p:ext>
            </p:extLst>
          </p:nvPr>
        </p:nvGraphicFramePr>
        <p:xfrm>
          <a:off x="241178" y="1409702"/>
          <a:ext cx="11622575" cy="4129389"/>
        </p:xfrm>
        <a:graphic>
          <a:graphicData uri="http://schemas.openxmlformats.org/drawingml/2006/table">
            <a:tbl>
              <a:tblPr/>
              <a:tblGrid>
                <a:gridCol w="3777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38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136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5318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8718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92202">
                  <a:extLst>
                    <a:ext uri="{9D8B030D-6E8A-4147-A177-3AD203B41FA5}">
                      <a16:colId xmlns:a16="http://schemas.microsoft.com/office/drawing/2014/main" val="401377533"/>
                    </a:ext>
                  </a:extLst>
                </a:gridCol>
                <a:gridCol w="1046284">
                  <a:extLst>
                    <a:ext uri="{9D8B030D-6E8A-4147-A177-3AD203B41FA5}">
                      <a16:colId xmlns:a16="http://schemas.microsoft.com/office/drawing/2014/main" val="532889744"/>
                    </a:ext>
                  </a:extLst>
                </a:gridCol>
                <a:gridCol w="476836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946563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sz="12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F-NO</a:t>
                      </a:r>
                      <a:endParaRPr lang="en-US" sz="12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6460" marR="6460" marT="6460" marB="0" anchor="ctr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sz="12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FAALİYET VE PROJELER</a:t>
                      </a:r>
                      <a:endParaRPr lang="en-US" sz="12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6460" marR="6460" marT="6460" marB="0" anchor="ctr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sz="12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PG-NO</a:t>
                      </a:r>
                      <a:endParaRPr lang="en-US" sz="12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6460" marR="6460" marT="6460" marB="0" anchor="ctr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sz="12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PERFORMANS  GÖSTERGESİ (PG)</a:t>
                      </a:r>
                      <a:endParaRPr lang="en-US" sz="12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6460" marR="6460" marT="6460" marB="0" anchor="ctr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sz="12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PG </a:t>
                      </a:r>
                      <a:br>
                        <a:rPr sz="12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</a:br>
                      <a:r>
                        <a:rPr sz="12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HEDEFİ</a:t>
                      </a:r>
                      <a:endParaRPr lang="en-US" sz="12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6460" marR="6460" marT="6460" marB="0" anchor="ctr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eaLnBrk="1" fontAlgn="ctr" hangingPunct="1">
                        <a:buNone/>
                      </a:pPr>
                      <a:r>
                        <a:rPr lang="tr-TR" sz="1200" b="1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GERÇEKLEŞME</a:t>
                      </a:r>
                      <a:endParaRPr lang="en-US" sz="12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6460" marR="6460" marT="646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1200" b="1" dirty="0" smtClean="0">
                        <a:solidFill>
                          <a:schemeClr val="bg1"/>
                        </a:solidFill>
                        <a:latin typeface="Calibri" panose="020F0502020204030204" pitchFamily="34" charset="0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b="1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GERÇEKLEŞME ORANI </a:t>
                      </a:r>
                      <a:r>
                        <a:rPr lang="tr-TR" sz="1200" b="0" i="0" u="none" strike="noStrike" kern="1200" baseline="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(%)</a:t>
                      </a:r>
                      <a:endParaRPr lang="en-US" sz="1200" b="0" i="0" u="none" strike="noStrike" kern="1200" baseline="0" dirty="0" smtClean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460" marR="6460" marT="646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sz="12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AÇIKLAMA</a:t>
                      </a:r>
                      <a:endParaRPr lang="en-US" sz="12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6460" marR="6460" marT="646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08966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endParaRPr lang="en-US" sz="11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460" marR="6460" marT="646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endParaRPr lang="pt-BR" altLang="x-none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460" marR="6460" marT="646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endParaRPr lang="en-US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tr-TR" altLang="tr-TR" sz="11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4" marB="0" anchor="ctr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altLang="tr-TR" sz="1400" b="0" i="0" u="none" strike="noStrike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663" marR="5663" marT="5665" marB="0" anchor="ctr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altLang="tr-TR" sz="1400" b="0" i="0" u="none" strike="noStrike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663" marR="5663" marT="5665" marB="0" anchor="ctr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altLang="tr-TR" sz="1400" b="0" i="0" u="none" strike="noStrike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663" marR="5663" marT="5665" marB="0" anchor="ctr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tr-TR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4" marB="0" anchor="ctr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41623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endParaRPr lang="en-US" sz="1100" b="0" i="0" u="none" strike="noStrike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460" marR="6460" marT="646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400" b="0" i="0" u="none" strike="noStrike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tr-TR" altLang="tr-TR" sz="1400" b="0" i="0" u="none" strike="noStrike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663" marR="5663" marT="5665" marB="0" anchor="ctr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altLang="tr-TR" sz="1100" b="0" i="0" u="none" strike="noStrike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altLang="tr-TR" sz="1400" b="0" i="0" u="none" strike="noStrike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663" marR="5663" marT="5665" marB="0" anchor="ctr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altLang="tr-TR" sz="1400" b="0" i="0" u="none" strike="noStrike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663" marR="5663" marT="5665" marB="0" anchor="ctr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altLang="tr-TR" sz="1400" b="0" i="0" u="none" strike="noStrike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663" marR="5663" marT="5665" marB="0" anchor="ctr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tr-TR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4" marB="0" anchor="ctr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032237">
                <a:tc>
                  <a:txBody>
                    <a:bodyPr/>
                    <a:lstStyle/>
                    <a:p>
                      <a:pPr lvl="0" algn="ctr" eaLnBrk="1" fontAlgn="ctr" hangingPunct="1">
                        <a:buNone/>
                      </a:pPr>
                      <a:endParaRPr lang="en-US" sz="1100" b="0" i="0" u="none" strike="noStrike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460" marR="6460" marT="646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400" b="0" i="0" u="none" strike="noStrike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tr-TR" altLang="tr-TR" sz="1400" b="0" i="0" u="none" strike="noStrike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663" marR="5663" marT="5665" marB="0" anchor="ctr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altLang="tr-TR" sz="1100" b="0" i="0" u="none" strike="noStrike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altLang="tr-TR" sz="1400" b="0" i="0" u="none" strike="noStrike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663" marR="5663" marT="5665" marB="0" anchor="ctr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altLang="tr-TR" sz="1400" b="0" i="0" u="none" strike="noStrike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663" marR="5663" marT="5665" marB="0" anchor="ctr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altLang="tr-TR" sz="1400" b="0" i="0" u="none" strike="noStrike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663" marR="5663" marT="5665" marB="0" anchor="ctr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altLang="tr-TR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4" marB="0" anchor="ctr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89331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523003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034" name="Grup 7"/>
          <p:cNvGrpSpPr>
            <a:grpSpLocks/>
          </p:cNvGrpSpPr>
          <p:nvPr/>
        </p:nvGrpSpPr>
        <p:grpSpPr bwMode="auto">
          <a:xfrm>
            <a:off x="-215167" y="-82549"/>
            <a:ext cx="12407167" cy="6940549"/>
            <a:chOff x="-131031" y="-82549"/>
            <a:chExt cx="12407337" cy="6940549"/>
          </a:xfrm>
        </p:grpSpPr>
        <p:sp>
          <p:nvSpPr>
            <p:cNvPr id="9" name="Dikdörtgen 8">
              <a:extLst>
                <a:ext uri="{FF2B5EF4-FFF2-40B4-BE49-F238E27FC236}">
                  <a16:creationId xmlns:a16="http://schemas.microsoft.com/office/drawing/2014/main" id="{46371DE6-B846-F240-8F01-4966D9656FAA}"/>
                </a:ext>
              </a:extLst>
            </p:cNvPr>
            <p:cNvSpPr/>
            <p:nvPr/>
          </p:nvSpPr>
          <p:spPr>
            <a:xfrm>
              <a:off x="0" y="579438"/>
              <a:ext cx="12192167" cy="6278562"/>
            </a:xfrm>
            <a:prstGeom prst="rect">
              <a:avLst/>
            </a:prstGeom>
            <a:pattFill prst="dkUpDiag">
              <a:fgClr>
                <a:schemeClr val="bg2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itchFamily="34" charset="0"/>
                <a:buChar char="•"/>
                <a:defRPr sz="28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fontAlgn="auto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tr-TR" altLang="tr-TR" sz="1800">
                <a:solidFill>
                  <a:srgbClr val="FF9F1B"/>
                </a:solidFill>
              </a:endParaRPr>
            </a:p>
          </p:txBody>
        </p:sp>
        <p:sp>
          <p:nvSpPr>
            <p:cNvPr id="10" name="Dik Üçgen 9">
              <a:extLst>
                <a:ext uri="{FF2B5EF4-FFF2-40B4-BE49-F238E27FC236}">
                  <a16:creationId xmlns:a16="http://schemas.microsoft.com/office/drawing/2014/main" id="{AC51EC52-B5B5-B441-B539-24D4BBA72C65}"/>
                </a:ext>
              </a:extLst>
            </p:cNvPr>
            <p:cNvSpPr/>
            <p:nvPr/>
          </p:nvSpPr>
          <p:spPr>
            <a:xfrm>
              <a:off x="0" y="2606675"/>
              <a:ext cx="4251383" cy="4251325"/>
            </a:xfrm>
            <a:prstGeom prst="rtTriangle">
              <a:avLst/>
            </a:prstGeom>
            <a:solidFill>
              <a:srgbClr val="2E539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tr-TR"/>
            </a:p>
          </p:txBody>
        </p:sp>
        <p:sp>
          <p:nvSpPr>
            <p:cNvPr id="11" name="Dikdörtgen 10">
              <a:extLst>
                <a:ext uri="{FF2B5EF4-FFF2-40B4-BE49-F238E27FC236}">
                  <a16:creationId xmlns:a16="http://schemas.microsoft.com/office/drawing/2014/main" id="{A3838AA0-BA5C-004B-855A-ED3BD74C9CBA}"/>
                </a:ext>
              </a:extLst>
            </p:cNvPr>
            <p:cNvSpPr/>
            <p:nvPr/>
          </p:nvSpPr>
          <p:spPr>
            <a:xfrm>
              <a:off x="-84139" y="947440"/>
              <a:ext cx="11819100" cy="585628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itchFamily="34" charset="0"/>
                <a:buChar char="•"/>
                <a:defRPr sz="28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fontAlgn="auto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tr-TR" altLang="tr-TR" sz="1800">
                <a:solidFill>
                  <a:srgbClr val="FFFFFF"/>
                </a:solidFill>
              </a:endParaRPr>
            </a:p>
          </p:txBody>
        </p:sp>
        <p:sp>
          <p:nvSpPr>
            <p:cNvPr id="44106" name="Slide Number Placeholder 1"/>
            <p:cNvSpPr txBox="1">
              <a:spLocks noChangeArrowheads="1"/>
            </p:cNvSpPr>
            <p:nvPr/>
          </p:nvSpPr>
          <p:spPr bwMode="auto">
            <a:xfrm>
              <a:off x="11555413" y="6350000"/>
              <a:ext cx="636587" cy="269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685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tr-TR" sz="1200" b="1">
                <a:solidFill>
                  <a:schemeClr val="bg1"/>
                </a:solidFill>
              </a:endParaRPr>
            </a:p>
          </p:txBody>
        </p:sp>
        <p:sp>
          <p:nvSpPr>
            <p:cNvPr id="13" name="Yuvarlatılmış Dikdörtgen 12">
              <a:extLst>
                <a:ext uri="{FF2B5EF4-FFF2-40B4-BE49-F238E27FC236}">
                  <a16:creationId xmlns:a16="http://schemas.microsoft.com/office/drawing/2014/main" id="{C2222958-7A2A-E147-8411-7EAC32FA8E6B}"/>
                </a:ext>
              </a:extLst>
            </p:cNvPr>
            <p:cNvSpPr/>
            <p:nvPr/>
          </p:nvSpPr>
          <p:spPr>
            <a:xfrm>
              <a:off x="11566683" y="6361113"/>
              <a:ext cx="709623" cy="295275"/>
            </a:xfrm>
            <a:prstGeom prst="roundRect">
              <a:avLst/>
            </a:prstGeom>
            <a:solidFill>
              <a:srgbClr val="2E549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tr-TR"/>
            </a:p>
          </p:txBody>
        </p:sp>
        <p:sp>
          <p:nvSpPr>
            <p:cNvPr id="44108" name="Slide Number Placeholder 1"/>
            <p:cNvSpPr txBox="1">
              <a:spLocks noChangeArrowheads="1"/>
            </p:cNvSpPr>
            <p:nvPr/>
          </p:nvSpPr>
          <p:spPr bwMode="auto">
            <a:xfrm>
              <a:off x="11574869" y="6379184"/>
              <a:ext cx="636587" cy="269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685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fld id="{4D8A4677-7F6D-4CAF-BD0D-5CD335626015}" type="slidenum">
                <a:rPr lang="en-US" altLang="tr-TR" sz="1200" b="1">
                  <a:solidFill>
                    <a:schemeClr val="bg1"/>
                  </a:solidFill>
                </a:rPr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t>8</a:t>
              </a:fld>
              <a:endParaRPr lang="en-US" altLang="tr-TR" sz="1200" b="1">
                <a:solidFill>
                  <a:schemeClr val="bg1"/>
                </a:solidFill>
              </a:endParaRPr>
            </a:p>
          </p:txBody>
        </p:sp>
        <p:sp>
          <p:nvSpPr>
            <p:cNvPr id="15" name="Dikdörtgen 11">
              <a:extLst>
                <a:ext uri="{FF2B5EF4-FFF2-40B4-BE49-F238E27FC236}">
                  <a16:creationId xmlns:a16="http://schemas.microsoft.com/office/drawing/2014/main" id="{6B46EE23-2026-0542-B9D4-871984F532E0}"/>
                </a:ext>
              </a:extLst>
            </p:cNvPr>
            <p:cNvSpPr/>
            <p:nvPr/>
          </p:nvSpPr>
          <p:spPr>
            <a:xfrm>
              <a:off x="1838350" y="485775"/>
              <a:ext cx="8515467" cy="260350"/>
            </a:xfrm>
            <a:custGeom>
              <a:avLst/>
              <a:gdLst>
                <a:gd name="connsiteX0" fmla="*/ 0 w 8516203"/>
                <a:gd name="connsiteY0" fmla="*/ 0 h 260224"/>
                <a:gd name="connsiteX1" fmla="*/ 8516203 w 8516203"/>
                <a:gd name="connsiteY1" fmla="*/ 0 h 260224"/>
                <a:gd name="connsiteX2" fmla="*/ 8516203 w 8516203"/>
                <a:gd name="connsiteY2" fmla="*/ 260224 h 260224"/>
                <a:gd name="connsiteX3" fmla="*/ 0 w 8516203"/>
                <a:gd name="connsiteY3" fmla="*/ 260224 h 260224"/>
                <a:gd name="connsiteX4" fmla="*/ 0 w 8516203"/>
                <a:gd name="connsiteY4" fmla="*/ 0 h 260224"/>
                <a:gd name="connsiteX0" fmla="*/ 0 w 8516203"/>
                <a:gd name="connsiteY0" fmla="*/ 0 h 260224"/>
                <a:gd name="connsiteX1" fmla="*/ 8516203 w 8516203"/>
                <a:gd name="connsiteY1" fmla="*/ 0 h 260224"/>
                <a:gd name="connsiteX2" fmla="*/ 8516203 w 8516203"/>
                <a:gd name="connsiteY2" fmla="*/ 260224 h 260224"/>
                <a:gd name="connsiteX3" fmla="*/ 293427 w 8516203"/>
                <a:gd name="connsiteY3" fmla="*/ 260224 h 260224"/>
                <a:gd name="connsiteX4" fmla="*/ 0 w 8516203"/>
                <a:gd name="connsiteY4" fmla="*/ 0 h 260224"/>
                <a:gd name="connsiteX0" fmla="*/ 0 w 8516203"/>
                <a:gd name="connsiteY0" fmla="*/ 0 h 260224"/>
                <a:gd name="connsiteX1" fmla="*/ 8516203 w 8516203"/>
                <a:gd name="connsiteY1" fmla="*/ 0 h 260224"/>
                <a:gd name="connsiteX2" fmla="*/ 8134066 w 8516203"/>
                <a:gd name="connsiteY2" fmla="*/ 260224 h 260224"/>
                <a:gd name="connsiteX3" fmla="*/ 293427 w 8516203"/>
                <a:gd name="connsiteY3" fmla="*/ 260224 h 260224"/>
                <a:gd name="connsiteX4" fmla="*/ 0 w 8516203"/>
                <a:gd name="connsiteY4" fmla="*/ 0 h 260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16203" h="260224">
                  <a:moveTo>
                    <a:pt x="0" y="0"/>
                  </a:moveTo>
                  <a:lnTo>
                    <a:pt x="8516203" y="0"/>
                  </a:lnTo>
                  <a:lnTo>
                    <a:pt x="8134066" y="260224"/>
                  </a:lnTo>
                  <a:lnTo>
                    <a:pt x="293427" y="2602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tr-TR">
                <a:solidFill>
                  <a:srgbClr val="44546A"/>
                </a:solidFill>
              </a:endParaRPr>
            </a:p>
          </p:txBody>
        </p:sp>
        <p:sp>
          <p:nvSpPr>
            <p:cNvPr id="16" name="Dikdörtgen 15">
              <a:extLst>
                <a:ext uri="{FF2B5EF4-FFF2-40B4-BE49-F238E27FC236}">
                  <a16:creationId xmlns:a16="http://schemas.microsoft.com/office/drawing/2014/main" id="{6A8EA7B9-F1C4-D84C-802D-45DFF80AAB02}"/>
                </a:ext>
              </a:extLst>
            </p:cNvPr>
            <p:cNvSpPr/>
            <p:nvPr/>
          </p:nvSpPr>
          <p:spPr>
            <a:xfrm>
              <a:off x="0" y="0"/>
              <a:ext cx="12192167" cy="615950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tr-TR">
                <a:solidFill>
                  <a:srgbClr val="44546A"/>
                </a:solidFill>
              </a:endParaRPr>
            </a:p>
          </p:txBody>
        </p:sp>
        <p:sp>
          <p:nvSpPr>
            <p:cNvPr id="17" name="Dikdörtgen 16">
              <a:extLst>
                <a:ext uri="{FF2B5EF4-FFF2-40B4-BE49-F238E27FC236}">
                  <a16:creationId xmlns:a16="http://schemas.microsoft.com/office/drawing/2014/main" id="{A1915795-C210-4344-B114-1C9EB3855B5B}"/>
                </a:ext>
              </a:extLst>
            </p:cNvPr>
            <p:cNvSpPr/>
            <p:nvPr/>
          </p:nvSpPr>
          <p:spPr>
            <a:xfrm>
              <a:off x="-131031" y="-82549"/>
              <a:ext cx="12192167" cy="120650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tr-TR">
                <a:solidFill>
                  <a:srgbClr val="44546A"/>
                </a:solidFill>
              </a:endParaRPr>
            </a:p>
          </p:txBody>
        </p:sp>
        <p:grpSp>
          <p:nvGrpSpPr>
            <p:cNvPr id="44112" name="Grup 17"/>
            <p:cNvGrpSpPr>
              <a:grpSpLocks/>
            </p:cNvGrpSpPr>
            <p:nvPr/>
          </p:nvGrpSpPr>
          <p:grpSpPr bwMode="auto">
            <a:xfrm>
              <a:off x="10853738" y="173038"/>
              <a:ext cx="835025" cy="833437"/>
              <a:chOff x="10853738" y="173038"/>
              <a:chExt cx="835025" cy="833437"/>
            </a:xfrm>
          </p:grpSpPr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E0BE1B27-4BA2-8E4E-8E6A-4546C163E6F4}"/>
                  </a:ext>
                </a:extLst>
              </p:cNvPr>
              <p:cNvSpPr/>
              <p:nvPr/>
            </p:nvSpPr>
            <p:spPr>
              <a:xfrm>
                <a:off x="10853887" y="173038"/>
                <a:ext cx="835036" cy="833437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tr-TR">
                  <a:solidFill>
                    <a:prstClr val="white"/>
                  </a:solidFill>
                </a:endParaRPr>
              </a:p>
            </p:txBody>
          </p:sp>
          <p:pic>
            <p:nvPicPr>
              <p:cNvPr id="44114" name="Resim 16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920413" y="239713"/>
                <a:ext cx="708025" cy="7080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44035" name="Dikdörtgen 13"/>
          <p:cNvSpPr>
            <a:spLocks noChangeArrowheads="1"/>
          </p:cNvSpPr>
          <p:nvPr/>
        </p:nvSpPr>
        <p:spPr bwMode="auto">
          <a:xfrm>
            <a:off x="2209947" y="154285"/>
            <a:ext cx="759906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tr-TR" altLang="tr-TR" sz="24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(SİİRT </a:t>
            </a:r>
            <a:r>
              <a:rPr lang="tr-TR" altLang="tr-TR" sz="2400" b="1" dirty="0">
                <a:solidFill>
                  <a:schemeClr val="bg1"/>
                </a:solidFill>
                <a:cs typeface="Times New Roman" panose="02020603050405020304" pitchFamily="18" charset="0"/>
              </a:rPr>
              <a:t>VALİLİĞİ-SOSYAL ETÜT VE PROJE MÜDÜRLÜĞÜ)</a:t>
            </a:r>
          </a:p>
        </p:txBody>
      </p:sp>
      <p:graphicFrame>
        <p:nvGraphicFramePr>
          <p:cNvPr id="43013" name="Table 43012">
            <a:extLst>
              <a:ext uri="{FF2B5EF4-FFF2-40B4-BE49-F238E27FC236}">
                <a16:creationId xmlns:a16="http://schemas.microsoft.com/office/drawing/2014/main" id="{DD2318C3-0963-9C4C-A164-631A2E5A53A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55324954"/>
              </p:ext>
            </p:extLst>
          </p:nvPr>
        </p:nvGraphicFramePr>
        <p:xfrm>
          <a:off x="157041" y="1152525"/>
          <a:ext cx="11447584" cy="4086226"/>
        </p:xfrm>
        <a:graphic>
          <a:graphicData uri="http://schemas.openxmlformats.org/drawingml/2006/table">
            <a:tbl>
              <a:tblPr/>
              <a:tblGrid>
                <a:gridCol w="3720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75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74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2076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7533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55414">
                  <a:extLst>
                    <a:ext uri="{9D8B030D-6E8A-4147-A177-3AD203B41FA5}">
                      <a16:colId xmlns:a16="http://schemas.microsoft.com/office/drawing/2014/main" val="2447230600"/>
                    </a:ext>
                  </a:extLst>
                </a:gridCol>
                <a:gridCol w="1257300">
                  <a:extLst>
                    <a:ext uri="{9D8B030D-6E8A-4147-A177-3AD203B41FA5}">
                      <a16:colId xmlns:a16="http://schemas.microsoft.com/office/drawing/2014/main" val="3437744043"/>
                    </a:ext>
                  </a:extLst>
                </a:gridCol>
                <a:gridCol w="449164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87957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sz="12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F-NO</a:t>
                      </a:r>
                      <a:endParaRPr lang="en-US" sz="12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6460" marR="6460" marT="6460" marB="0" anchor="ctr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sz="12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FAALİYET VE PROJELER</a:t>
                      </a:r>
                      <a:endParaRPr lang="en-US" sz="12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6460" marR="6460" marT="6460" marB="0" anchor="ctr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sz="12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PG-NO</a:t>
                      </a:r>
                      <a:endParaRPr lang="en-US" sz="12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6460" marR="6460" marT="6460" marB="0" anchor="ctr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sz="12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PERFORMANS  GÖSTERGESİ (PG)</a:t>
                      </a:r>
                      <a:endParaRPr lang="en-US" sz="12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6460" marR="6460" marT="6460" marB="0" anchor="ctr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sz="12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PG </a:t>
                      </a:r>
                      <a:br>
                        <a:rPr sz="12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</a:br>
                      <a:r>
                        <a:rPr sz="12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HEDEFİ</a:t>
                      </a:r>
                      <a:endParaRPr lang="en-US" sz="12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6460" marR="6460" marT="6460" marB="0" anchor="ctr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eaLnBrk="1" fontAlgn="ctr" hangingPunct="1">
                        <a:buNone/>
                      </a:pPr>
                      <a:r>
                        <a:rPr lang="tr-TR" sz="1200" b="1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GERÇEKLEŞME</a:t>
                      </a:r>
                      <a:endParaRPr lang="en-US" sz="12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6460" marR="6460" marT="646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1200" b="1" dirty="0" smtClean="0">
                        <a:solidFill>
                          <a:schemeClr val="bg1"/>
                        </a:solidFill>
                        <a:latin typeface="Calibri" panose="020F0502020204030204" pitchFamily="34" charset="0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b="1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GERÇEKLEŞME ORANI </a:t>
                      </a:r>
                      <a:r>
                        <a:rPr lang="tr-TR" sz="1200" b="0" i="0" u="none" strike="noStrike" kern="1200" baseline="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(%)</a:t>
                      </a:r>
                      <a:endParaRPr lang="en-US" sz="1200" b="0" i="0" u="none" strike="noStrike" kern="1200" baseline="0" dirty="0" smtClean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460" marR="6460" marT="646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sz="12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AÇIKLAMA</a:t>
                      </a:r>
                      <a:endParaRPr lang="en-US" sz="12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6460" marR="6460" marT="646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88952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endParaRPr lang="en-US" sz="11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460" marR="6460" marT="646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endParaRPr lang="pt-BR" altLang="x-none" sz="11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460" marR="6460" marT="646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endParaRPr lang="en-US" sz="11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tr-TR" altLang="tr-TR" sz="11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4" marB="0" anchor="ctr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altLang="tr-TR" sz="1100" b="0" i="0" u="none" strike="noStrike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663" marR="5663" marT="5665" marB="0" anchor="ctr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altLang="tr-TR" sz="1100" b="0" i="0" u="none" strike="noStrike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663" marR="5663" marT="5665" marB="0" anchor="ctr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altLang="tr-TR" sz="1100" b="0" i="0" u="none" strike="noStrike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663" marR="5663" marT="5665" marB="0" anchor="ctr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altLang="tr-TR" sz="11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4" marB="0" anchor="ctr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09317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endParaRPr lang="en-US" sz="1100" b="0" i="0" u="none" strike="noStrike" kern="1200" baseline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460" marR="6460" marT="646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100" b="0" i="0" u="none" strike="noStrike" kern="1200" baseline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tr-TR" altLang="tr-TR" sz="1100" b="0" i="0" u="none" strike="noStrike" kern="1200" baseline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5663" marR="5663" marT="5665" marB="0" anchor="ctr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altLang="tr-TR" sz="1100" b="0" i="0" u="none" strike="noStrike" kern="1200" baseline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altLang="tr-TR" sz="1100" b="0" i="0" u="none" strike="noStrike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663" marR="5663" marT="5665" marB="0" anchor="ctr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altLang="tr-TR" sz="1100" b="0" i="0" u="none" strike="noStrike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663" marR="5663" marT="5665" marB="0" anchor="ctr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altLang="tr-TR" sz="1100" b="0" i="0" u="none" strike="noStrike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663" marR="5663" marT="5665" marB="0" anchor="ctr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altLang="tr-TR" sz="11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4" marB="0" anchor="ctr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347582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034" name="Grup 7"/>
          <p:cNvGrpSpPr>
            <a:grpSpLocks/>
          </p:cNvGrpSpPr>
          <p:nvPr/>
        </p:nvGrpSpPr>
        <p:grpSpPr bwMode="auto">
          <a:xfrm>
            <a:off x="0" y="0"/>
            <a:ext cx="12276138" cy="6861175"/>
            <a:chOff x="0" y="-3175"/>
            <a:chExt cx="12276306" cy="6861175"/>
          </a:xfrm>
        </p:grpSpPr>
        <p:sp>
          <p:nvSpPr>
            <p:cNvPr id="9" name="Dikdörtgen 8">
              <a:extLst>
                <a:ext uri="{FF2B5EF4-FFF2-40B4-BE49-F238E27FC236}">
                  <a16:creationId xmlns:a16="http://schemas.microsoft.com/office/drawing/2014/main" id="{46371DE6-B846-F240-8F01-4966D9656FAA}"/>
                </a:ext>
              </a:extLst>
            </p:cNvPr>
            <p:cNvSpPr/>
            <p:nvPr/>
          </p:nvSpPr>
          <p:spPr>
            <a:xfrm>
              <a:off x="0" y="579438"/>
              <a:ext cx="12192167" cy="6278562"/>
            </a:xfrm>
            <a:prstGeom prst="rect">
              <a:avLst/>
            </a:prstGeom>
            <a:pattFill prst="dkUpDiag">
              <a:fgClr>
                <a:schemeClr val="bg2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itchFamily="34" charset="0"/>
                <a:buChar char="•"/>
                <a:defRPr sz="28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fontAlgn="auto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tr-TR" altLang="tr-TR" sz="1800">
                <a:solidFill>
                  <a:srgbClr val="FF9F1B"/>
                </a:solidFill>
              </a:endParaRPr>
            </a:p>
          </p:txBody>
        </p:sp>
        <p:sp>
          <p:nvSpPr>
            <p:cNvPr id="10" name="Dik Üçgen 9">
              <a:extLst>
                <a:ext uri="{FF2B5EF4-FFF2-40B4-BE49-F238E27FC236}">
                  <a16:creationId xmlns:a16="http://schemas.microsoft.com/office/drawing/2014/main" id="{AC51EC52-B5B5-B441-B539-24D4BBA72C65}"/>
                </a:ext>
              </a:extLst>
            </p:cNvPr>
            <p:cNvSpPr/>
            <p:nvPr/>
          </p:nvSpPr>
          <p:spPr>
            <a:xfrm>
              <a:off x="0" y="2606675"/>
              <a:ext cx="4251383" cy="4251325"/>
            </a:xfrm>
            <a:prstGeom prst="rtTriangle">
              <a:avLst/>
            </a:prstGeom>
            <a:solidFill>
              <a:srgbClr val="2E539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tr-TR"/>
            </a:p>
          </p:txBody>
        </p:sp>
        <p:sp>
          <p:nvSpPr>
            <p:cNvPr id="11" name="Dikdörtgen 10">
              <a:extLst>
                <a:ext uri="{FF2B5EF4-FFF2-40B4-BE49-F238E27FC236}">
                  <a16:creationId xmlns:a16="http://schemas.microsoft.com/office/drawing/2014/main" id="{A3838AA0-BA5C-004B-855A-ED3BD74C9CBA}"/>
                </a:ext>
              </a:extLst>
            </p:cNvPr>
            <p:cNvSpPr/>
            <p:nvPr/>
          </p:nvSpPr>
          <p:spPr>
            <a:xfrm>
              <a:off x="102304" y="793295"/>
              <a:ext cx="11819100" cy="585628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itchFamily="34" charset="0"/>
                <a:buChar char="•"/>
                <a:defRPr sz="28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fontAlgn="auto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tr-TR" altLang="tr-TR" sz="1800">
                <a:solidFill>
                  <a:srgbClr val="FFFFFF"/>
                </a:solidFill>
              </a:endParaRPr>
            </a:p>
          </p:txBody>
        </p:sp>
        <p:sp>
          <p:nvSpPr>
            <p:cNvPr id="44106" name="Slide Number Placeholder 1"/>
            <p:cNvSpPr txBox="1">
              <a:spLocks noChangeArrowheads="1"/>
            </p:cNvSpPr>
            <p:nvPr/>
          </p:nvSpPr>
          <p:spPr bwMode="auto">
            <a:xfrm>
              <a:off x="11555413" y="6350000"/>
              <a:ext cx="636587" cy="269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685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tr-TR" sz="1200" b="1">
                <a:solidFill>
                  <a:schemeClr val="bg1"/>
                </a:solidFill>
              </a:endParaRPr>
            </a:p>
          </p:txBody>
        </p:sp>
        <p:sp>
          <p:nvSpPr>
            <p:cNvPr id="13" name="Yuvarlatılmış Dikdörtgen 12">
              <a:extLst>
                <a:ext uri="{FF2B5EF4-FFF2-40B4-BE49-F238E27FC236}">
                  <a16:creationId xmlns:a16="http://schemas.microsoft.com/office/drawing/2014/main" id="{C2222958-7A2A-E147-8411-7EAC32FA8E6B}"/>
                </a:ext>
              </a:extLst>
            </p:cNvPr>
            <p:cNvSpPr/>
            <p:nvPr/>
          </p:nvSpPr>
          <p:spPr>
            <a:xfrm>
              <a:off x="11566683" y="6361113"/>
              <a:ext cx="709623" cy="295275"/>
            </a:xfrm>
            <a:prstGeom prst="roundRect">
              <a:avLst/>
            </a:prstGeom>
            <a:solidFill>
              <a:srgbClr val="2E549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tr-TR"/>
            </a:p>
          </p:txBody>
        </p:sp>
        <p:sp>
          <p:nvSpPr>
            <p:cNvPr id="44108" name="Slide Number Placeholder 1"/>
            <p:cNvSpPr txBox="1">
              <a:spLocks noChangeArrowheads="1"/>
            </p:cNvSpPr>
            <p:nvPr/>
          </p:nvSpPr>
          <p:spPr bwMode="auto">
            <a:xfrm>
              <a:off x="11574869" y="6379184"/>
              <a:ext cx="636587" cy="269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685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fld id="{4D8A4677-7F6D-4CAF-BD0D-5CD335626015}" type="slidenum">
                <a:rPr lang="en-US" altLang="tr-TR" sz="1200" b="1">
                  <a:solidFill>
                    <a:schemeClr val="bg1"/>
                  </a:solidFill>
                </a:rPr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t>9</a:t>
              </a:fld>
              <a:endParaRPr lang="en-US" altLang="tr-TR" sz="1200" b="1">
                <a:solidFill>
                  <a:schemeClr val="bg1"/>
                </a:solidFill>
              </a:endParaRPr>
            </a:p>
          </p:txBody>
        </p:sp>
        <p:sp>
          <p:nvSpPr>
            <p:cNvPr id="15" name="Dikdörtgen 11">
              <a:extLst>
                <a:ext uri="{FF2B5EF4-FFF2-40B4-BE49-F238E27FC236}">
                  <a16:creationId xmlns:a16="http://schemas.microsoft.com/office/drawing/2014/main" id="{6B46EE23-2026-0542-B9D4-871984F532E0}"/>
                </a:ext>
              </a:extLst>
            </p:cNvPr>
            <p:cNvSpPr/>
            <p:nvPr/>
          </p:nvSpPr>
          <p:spPr>
            <a:xfrm>
              <a:off x="1838350" y="485775"/>
              <a:ext cx="8515467" cy="260350"/>
            </a:xfrm>
            <a:custGeom>
              <a:avLst/>
              <a:gdLst>
                <a:gd name="connsiteX0" fmla="*/ 0 w 8516203"/>
                <a:gd name="connsiteY0" fmla="*/ 0 h 260224"/>
                <a:gd name="connsiteX1" fmla="*/ 8516203 w 8516203"/>
                <a:gd name="connsiteY1" fmla="*/ 0 h 260224"/>
                <a:gd name="connsiteX2" fmla="*/ 8516203 w 8516203"/>
                <a:gd name="connsiteY2" fmla="*/ 260224 h 260224"/>
                <a:gd name="connsiteX3" fmla="*/ 0 w 8516203"/>
                <a:gd name="connsiteY3" fmla="*/ 260224 h 260224"/>
                <a:gd name="connsiteX4" fmla="*/ 0 w 8516203"/>
                <a:gd name="connsiteY4" fmla="*/ 0 h 260224"/>
                <a:gd name="connsiteX0" fmla="*/ 0 w 8516203"/>
                <a:gd name="connsiteY0" fmla="*/ 0 h 260224"/>
                <a:gd name="connsiteX1" fmla="*/ 8516203 w 8516203"/>
                <a:gd name="connsiteY1" fmla="*/ 0 h 260224"/>
                <a:gd name="connsiteX2" fmla="*/ 8516203 w 8516203"/>
                <a:gd name="connsiteY2" fmla="*/ 260224 h 260224"/>
                <a:gd name="connsiteX3" fmla="*/ 293427 w 8516203"/>
                <a:gd name="connsiteY3" fmla="*/ 260224 h 260224"/>
                <a:gd name="connsiteX4" fmla="*/ 0 w 8516203"/>
                <a:gd name="connsiteY4" fmla="*/ 0 h 260224"/>
                <a:gd name="connsiteX0" fmla="*/ 0 w 8516203"/>
                <a:gd name="connsiteY0" fmla="*/ 0 h 260224"/>
                <a:gd name="connsiteX1" fmla="*/ 8516203 w 8516203"/>
                <a:gd name="connsiteY1" fmla="*/ 0 h 260224"/>
                <a:gd name="connsiteX2" fmla="*/ 8134066 w 8516203"/>
                <a:gd name="connsiteY2" fmla="*/ 260224 h 260224"/>
                <a:gd name="connsiteX3" fmla="*/ 293427 w 8516203"/>
                <a:gd name="connsiteY3" fmla="*/ 260224 h 260224"/>
                <a:gd name="connsiteX4" fmla="*/ 0 w 8516203"/>
                <a:gd name="connsiteY4" fmla="*/ 0 h 260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16203" h="260224">
                  <a:moveTo>
                    <a:pt x="0" y="0"/>
                  </a:moveTo>
                  <a:lnTo>
                    <a:pt x="8516203" y="0"/>
                  </a:lnTo>
                  <a:lnTo>
                    <a:pt x="8134066" y="260224"/>
                  </a:lnTo>
                  <a:lnTo>
                    <a:pt x="293427" y="2602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tr-TR">
                <a:solidFill>
                  <a:srgbClr val="44546A"/>
                </a:solidFill>
              </a:endParaRPr>
            </a:p>
          </p:txBody>
        </p:sp>
        <p:sp>
          <p:nvSpPr>
            <p:cNvPr id="16" name="Dikdörtgen 15">
              <a:extLst>
                <a:ext uri="{FF2B5EF4-FFF2-40B4-BE49-F238E27FC236}">
                  <a16:creationId xmlns:a16="http://schemas.microsoft.com/office/drawing/2014/main" id="{6A8EA7B9-F1C4-D84C-802D-45DFF80AAB02}"/>
                </a:ext>
              </a:extLst>
            </p:cNvPr>
            <p:cNvSpPr/>
            <p:nvPr/>
          </p:nvSpPr>
          <p:spPr>
            <a:xfrm>
              <a:off x="0" y="0"/>
              <a:ext cx="12192167" cy="615950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tr-TR">
                <a:solidFill>
                  <a:srgbClr val="44546A"/>
                </a:solidFill>
              </a:endParaRPr>
            </a:p>
          </p:txBody>
        </p:sp>
        <p:sp>
          <p:nvSpPr>
            <p:cNvPr id="17" name="Dikdörtgen 16">
              <a:extLst>
                <a:ext uri="{FF2B5EF4-FFF2-40B4-BE49-F238E27FC236}">
                  <a16:creationId xmlns:a16="http://schemas.microsoft.com/office/drawing/2014/main" id="{A1915795-C210-4344-B114-1C9EB3855B5B}"/>
                </a:ext>
              </a:extLst>
            </p:cNvPr>
            <p:cNvSpPr/>
            <p:nvPr/>
          </p:nvSpPr>
          <p:spPr>
            <a:xfrm>
              <a:off x="0" y="-3175"/>
              <a:ext cx="12192167" cy="120650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tr-TR">
                <a:solidFill>
                  <a:srgbClr val="44546A"/>
                </a:solidFill>
              </a:endParaRPr>
            </a:p>
          </p:txBody>
        </p:sp>
        <p:grpSp>
          <p:nvGrpSpPr>
            <p:cNvPr id="44112" name="Grup 17"/>
            <p:cNvGrpSpPr>
              <a:grpSpLocks/>
            </p:cNvGrpSpPr>
            <p:nvPr/>
          </p:nvGrpSpPr>
          <p:grpSpPr bwMode="auto">
            <a:xfrm>
              <a:off x="10853738" y="173038"/>
              <a:ext cx="835025" cy="833437"/>
              <a:chOff x="10853738" y="173038"/>
              <a:chExt cx="835025" cy="833437"/>
            </a:xfrm>
          </p:grpSpPr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E0BE1B27-4BA2-8E4E-8E6A-4546C163E6F4}"/>
                  </a:ext>
                </a:extLst>
              </p:cNvPr>
              <p:cNvSpPr/>
              <p:nvPr/>
            </p:nvSpPr>
            <p:spPr>
              <a:xfrm>
                <a:off x="10853887" y="173038"/>
                <a:ext cx="835036" cy="833437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tr-TR">
                  <a:solidFill>
                    <a:prstClr val="white"/>
                  </a:solidFill>
                </a:endParaRPr>
              </a:p>
            </p:txBody>
          </p:sp>
          <p:pic>
            <p:nvPicPr>
              <p:cNvPr id="44114" name="Resim 16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920413" y="239713"/>
                <a:ext cx="708025" cy="7080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44035" name="Dikdörtgen 13"/>
          <p:cNvSpPr>
            <a:spLocks noChangeArrowheads="1"/>
          </p:cNvSpPr>
          <p:nvPr/>
        </p:nvSpPr>
        <p:spPr bwMode="auto">
          <a:xfrm>
            <a:off x="2198076" y="153988"/>
            <a:ext cx="683162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tr-TR" altLang="tr-TR" sz="24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(SİİRT </a:t>
            </a:r>
            <a:r>
              <a:rPr lang="tr-TR" altLang="tr-TR" sz="2400" b="1" dirty="0">
                <a:solidFill>
                  <a:schemeClr val="bg1"/>
                </a:solidFill>
                <a:cs typeface="Times New Roman" panose="02020603050405020304" pitchFamily="18" charset="0"/>
              </a:rPr>
              <a:t>VALİLİĞİ-HUKUK İŞLERİ ŞUBE MÜDÜRLÜĞÜ)</a:t>
            </a:r>
          </a:p>
        </p:txBody>
      </p:sp>
      <p:graphicFrame>
        <p:nvGraphicFramePr>
          <p:cNvPr id="43013" name="Table 43012">
            <a:extLst>
              <a:ext uri="{FF2B5EF4-FFF2-40B4-BE49-F238E27FC236}">
                <a16:creationId xmlns:a16="http://schemas.microsoft.com/office/drawing/2014/main" id="{DD2318C3-0963-9C4C-A164-631A2E5A53A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80231359"/>
              </p:ext>
            </p:extLst>
          </p:nvPr>
        </p:nvGraphicFramePr>
        <p:xfrm>
          <a:off x="204607" y="1324831"/>
          <a:ext cx="11818937" cy="3655522"/>
        </p:xfrm>
        <a:graphic>
          <a:graphicData uri="http://schemas.openxmlformats.org/drawingml/2006/table">
            <a:tbl>
              <a:tblPr/>
              <a:tblGrid>
                <a:gridCol w="3841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022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2068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8956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0048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38619">
                  <a:extLst>
                    <a:ext uri="{9D8B030D-6E8A-4147-A177-3AD203B41FA5}">
                      <a16:colId xmlns:a16="http://schemas.microsoft.com/office/drawing/2014/main" val="617633815"/>
                    </a:ext>
                  </a:extLst>
                </a:gridCol>
                <a:gridCol w="1204547">
                  <a:extLst>
                    <a:ext uri="{9D8B030D-6E8A-4147-A177-3AD203B41FA5}">
                      <a16:colId xmlns:a16="http://schemas.microsoft.com/office/drawing/2014/main" val="3373356285"/>
                    </a:ext>
                  </a:extLst>
                </a:gridCol>
                <a:gridCol w="477868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827478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sz="12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F-NO</a:t>
                      </a:r>
                      <a:endParaRPr lang="en-US" sz="12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6460" marR="6460" marT="6460" marB="0" anchor="ctr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sz="12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FAALİYET VE PROJELER</a:t>
                      </a:r>
                      <a:endParaRPr lang="en-US" sz="12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6460" marR="6460" marT="6460" marB="0" anchor="ctr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sz="12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PG-NO</a:t>
                      </a:r>
                      <a:endParaRPr lang="en-US" sz="12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6460" marR="6460" marT="6460" marB="0" anchor="ctr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sz="12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PERFORMANS  GÖSTERGESİ (PG)</a:t>
                      </a:r>
                      <a:endParaRPr lang="en-US" sz="12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6460" marR="6460" marT="6460" marB="0" anchor="ctr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sz="12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PG </a:t>
                      </a:r>
                      <a:br>
                        <a:rPr sz="12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</a:br>
                      <a:r>
                        <a:rPr sz="12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HEDEFİ</a:t>
                      </a:r>
                      <a:endParaRPr lang="en-US" sz="12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6460" marR="6460" marT="6460" marB="0" anchor="ctr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eaLnBrk="1" fontAlgn="ctr" hangingPunct="1">
                        <a:buNone/>
                      </a:pPr>
                      <a:r>
                        <a:rPr lang="tr-TR" sz="1200" b="1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GERÇEKLEŞME</a:t>
                      </a:r>
                      <a:endParaRPr lang="en-US" sz="12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6460" marR="6460" marT="646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1200" b="1" dirty="0" smtClean="0">
                        <a:solidFill>
                          <a:schemeClr val="bg1"/>
                        </a:solidFill>
                        <a:latin typeface="Calibri" panose="020F0502020204030204" pitchFamily="34" charset="0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b="1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GERÇEKLEŞME ORANI </a:t>
                      </a:r>
                      <a:r>
                        <a:rPr lang="tr-TR" sz="1200" b="0" i="0" u="none" strike="noStrike" kern="1200" baseline="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(%)</a:t>
                      </a:r>
                      <a:endParaRPr lang="en-US" sz="1200" b="0" i="0" u="none" strike="noStrike" kern="1200" baseline="0" dirty="0" smtClean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460" marR="6460" marT="646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sz="12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AÇIKLAMA</a:t>
                      </a:r>
                      <a:endParaRPr lang="en-US" sz="12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6460" marR="6460" marT="646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55209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endParaRPr lang="en-US" sz="11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460" marR="6460" marT="646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altLang="x-none" sz="1100" u="none" strike="noStrike" kern="12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460" marR="6460" marT="646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endParaRPr lang="en-US" sz="11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tr-TR" altLang="tr-TR" sz="11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4" marB="0" anchor="ctr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altLang="tr-TR" sz="1100" b="0" i="0" u="none" strike="noStrike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663" marR="5663" marT="5665" marB="0" anchor="ctr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altLang="tr-TR" sz="1100" b="0" i="0" u="none" strike="noStrike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altLang="tr-TR" sz="11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4" marB="0" anchor="ctr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72835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endParaRPr lang="en-US" sz="1100" b="0" i="0" u="none" strike="noStrike" kern="1200" baseline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460" marR="6460" marT="646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100" b="0" i="0" u="none" strike="noStrike" kern="1200" baseline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tr-TR" altLang="tr-TR" sz="1100" b="0" i="0" u="none" strike="noStrike" kern="1200" baseline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5663" marR="5663" marT="5665" marB="0" anchor="ctr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altLang="tr-TR" sz="1100" b="0" i="0" u="none" strike="noStrike" kern="1200" baseline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altLang="tr-TR" sz="1100" b="0" i="0" u="none" strike="noStrike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663" marR="5663" marT="5665" marB="0" anchor="ctr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altLang="tr-TR" sz="1100" b="0" i="0" u="none" strike="noStrike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altLang="tr-TR" sz="11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4" marB="0" anchor="ctr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239624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983</TotalTime>
  <Words>337</Words>
  <Application>Microsoft Office PowerPoint</Application>
  <PresentationFormat>Geniş ekran</PresentationFormat>
  <Paragraphs>150</Paragraphs>
  <Slides>14</Slides>
  <Notes>12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6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14</vt:i4>
      </vt:variant>
    </vt:vector>
  </HeadingPairs>
  <TitlesOfParts>
    <vt:vector size="21" baseType="lpstr">
      <vt:lpstr>맑은 고딕</vt:lpstr>
      <vt:lpstr>Arial</vt:lpstr>
      <vt:lpstr>Calibri</vt:lpstr>
      <vt:lpstr>Calibri Light</vt:lpstr>
      <vt:lpstr>Tahoma</vt:lpstr>
      <vt:lpstr>Times New Roman</vt:lpstr>
      <vt:lpstr>Office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Süleyman ÇİFTÇİOĞLU</dc:creator>
  <cp:lastModifiedBy>casper</cp:lastModifiedBy>
  <cp:revision>113</cp:revision>
  <cp:lastPrinted>2021-07-13T07:04:58Z</cp:lastPrinted>
  <dcterms:created xsi:type="dcterms:W3CDTF">2019-12-03T07:58:57Z</dcterms:created>
  <dcterms:modified xsi:type="dcterms:W3CDTF">2022-03-08T12:10:22Z</dcterms:modified>
</cp:coreProperties>
</file>